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Lst>
  <p:sldSz cy="6858000" cx="9144000"/>
  <p:notesSz cx="6954825" cy="9309100"/>
  <p:embeddedFontLst>
    <p:embeddedFont>
      <p:font typeface="Roboto"/>
      <p:regular r:id="rId107"/>
      <p:bold r:id="rId108"/>
      <p:italic r:id="rId109"/>
      <p:boldItalic r:id="rId110"/>
    </p:embeddedFont>
    <p:embeddedFont>
      <p:font typeface="Nunito"/>
      <p:regular r:id="rId111"/>
      <p:bold r:id="rId112"/>
      <p:italic r:id="rId113"/>
      <p:boldItalic r:id="rId114"/>
    </p:embeddedFont>
    <p:embeddedFont>
      <p:font typeface="Tahoma"/>
      <p:regular r:id="rId115"/>
      <p:bold r:id="rId116"/>
    </p:embeddedFont>
    <p:embeddedFont>
      <p:font typeface="Helvetica Neue"/>
      <p:regular r:id="rId117"/>
      <p:bold r:id="rId118"/>
      <p:italic r:id="rId119"/>
      <p:boldItalic r:id="rId120"/>
    </p:embeddedFont>
    <p:embeddedFont>
      <p:font typeface="Gill Sans"/>
      <p:regular r:id="rId121"/>
      <p:bold r:id="rId122"/>
    </p:embeddedFont>
    <p:embeddedFont>
      <p:font typeface="Open Sans"/>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932">
          <p15:clr>
            <a:srgbClr val="000000"/>
          </p15:clr>
        </p15:guide>
        <p15:guide id="2" pos="219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75A9EA-1830-4421-8C8D-6539E0230521}">
  <a:tblStyle styleId="{D375A9EA-1830-4421-8C8D-6539E023052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32" orient="horz"/>
        <p:guide pos="219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6" Type="http://schemas.openxmlformats.org/officeDocument/2006/relationships/font" Target="fonts/OpenSans-boldItalic.fntdata"/><Relationship Id="rId26" Type="http://schemas.openxmlformats.org/officeDocument/2006/relationships/slide" Target="slides/slide19.xml"/><Relationship Id="rId121" Type="http://schemas.openxmlformats.org/officeDocument/2006/relationships/font" Target="fonts/GillSans-regular.fntdata"/><Relationship Id="rId25" Type="http://schemas.openxmlformats.org/officeDocument/2006/relationships/slide" Target="slides/slide18.xml"/><Relationship Id="rId120" Type="http://schemas.openxmlformats.org/officeDocument/2006/relationships/font" Target="fonts/HelveticaNeue-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italic.fntdata"/><Relationship Id="rId29" Type="http://schemas.openxmlformats.org/officeDocument/2006/relationships/slide" Target="slides/slide22.xml"/><Relationship Id="rId124" Type="http://schemas.openxmlformats.org/officeDocument/2006/relationships/font" Target="fonts/OpenSans-bold.fntdata"/><Relationship Id="rId123" Type="http://schemas.openxmlformats.org/officeDocument/2006/relationships/font" Target="fonts/OpenSans-regular.fntdata"/><Relationship Id="rId122" Type="http://schemas.openxmlformats.org/officeDocument/2006/relationships/font" Target="fonts/GillSans-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HelveticaNeue-bold.fntdata"/><Relationship Id="rId117" Type="http://schemas.openxmlformats.org/officeDocument/2006/relationships/font" Target="fonts/HelveticaNeue-regular.fntdata"/><Relationship Id="rId116" Type="http://schemas.openxmlformats.org/officeDocument/2006/relationships/font" Target="fonts/Tahoma-bold.fntdata"/><Relationship Id="rId115" Type="http://schemas.openxmlformats.org/officeDocument/2006/relationships/font" Target="fonts/Tahoma-regular.fntdata"/><Relationship Id="rId119" Type="http://schemas.openxmlformats.org/officeDocument/2006/relationships/font" Target="fonts/HelveticaNeue-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Nunito-boldItalic.fntdata"/><Relationship Id="rId18" Type="http://schemas.openxmlformats.org/officeDocument/2006/relationships/slide" Target="slides/slide11.xml"/><Relationship Id="rId113" Type="http://schemas.openxmlformats.org/officeDocument/2006/relationships/font" Target="fonts/Nunito-italic.fntdata"/><Relationship Id="rId112" Type="http://schemas.openxmlformats.org/officeDocument/2006/relationships/font" Target="fonts/Nunito-bold.fntdata"/><Relationship Id="rId111" Type="http://schemas.openxmlformats.org/officeDocument/2006/relationships/font" Target="fonts/Nunito-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4662"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940175" y="0"/>
            <a:ext cx="3014662"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843962"/>
            <a:ext cx="3014662" cy="465137"/>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940175" y="8843962"/>
            <a:ext cx="3014662"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0" name="Google Shape;100;p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63" name="Google Shape;163;p1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70" name="Google Shape;170;p1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77" name="Google Shape;177;p12: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84" name="Google Shape;184;p1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1" name="Google Shape;191;p1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8" name="Google Shape;198;p15: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6" name="Google Shape;206;p16: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07" name="Google Shape;207;p16: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4" name="Google Shape;214;p1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5" name="Google Shape;265;p18: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66" name="Google Shape;266;p18: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2" name="Google Shape;272;p1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9" name="Google Shape;279;p2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86" name="Google Shape;286;p21: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93" name="Google Shape;293;p22: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00" name="Google Shape;300;p2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4: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7" name="Google Shape;307;p24: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08" name="Google Shape;308;p24: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14" name="Google Shape;314;p2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1" name="Google Shape;321;p26: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32" name="Google Shape;332;p2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8: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41" name="Google Shape;341;p28: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56" name="Google Shape;356;p2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0: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7" name="Google Shape;367;p30: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68" name="Google Shape;368;p30: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1: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5" name="Google Shape;375;p31: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76" name="Google Shape;376;p31: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2: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5" name="Google Shape;385;p32: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86" name="Google Shape;386;p32: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6" name="Google Shape;396;p33: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97" name="Google Shape;397;p33: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07" name="Google Shape;407;p3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15" name="Google Shape;415;p3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6: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24" name="Google Shape;424;p36: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34" name="Google Shape;434;p3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8: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43" name="Google Shape;443;p38: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50" name="Google Shape;450;p3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0" name="Google Shape;120;p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58" name="Google Shape;458;p4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68" name="Google Shape;468;p4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2: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9" name="Google Shape;479;p42: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9" name="Google Shape;489;p4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1" name="Google Shape;501;p4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8" name="Google Shape;508;p4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6: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15" name="Google Shape;515;p46: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2" name="Google Shape;522;p4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8: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9" name="Google Shape;529;p48: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9: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6" name="Google Shape;536;p49: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7" name="Google Shape;537;p49: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7" name="Google Shape;127;p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0: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4" name="Google Shape;544;p50: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5" name="Google Shape;545;p50: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1: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2" name="Google Shape;552;p51: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3" name="Google Shape;553;p51: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2: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0" name="Google Shape;560;p52: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3: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8" name="Google Shape;568;p53: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9" name="Google Shape;569;p53: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4: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75" name="Google Shape;575;p54: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82" name="Google Shape;582;p5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6: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04" name="Google Shape;604;p56: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7:notes"/>
          <p:cNvSpPr txBox="1"/>
          <p:nvPr/>
        </p:nvSpPr>
        <p:spPr>
          <a:xfrm>
            <a:off x="3940175" y="8786812"/>
            <a:ext cx="3014662" cy="461962"/>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2400"/>
              <a:buFont typeface="Tahoma"/>
              <a:buNone/>
            </a:pPr>
            <a:fld id="{00000000-1234-1234-1234-123412341234}" type="slidenum">
              <a:rPr b="0" i="0" lang="en-US" sz="24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26" name="Google Shape;626;p57:notes"/>
          <p:cNvSpPr/>
          <p:nvPr>
            <p:ph idx="2" type="sldImg"/>
          </p:nvPr>
        </p:nvSpPr>
        <p:spPr>
          <a:xfrm>
            <a:off x="1187450" y="695325"/>
            <a:ext cx="4579937" cy="3467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57:notes"/>
          <p:cNvSpPr txBox="1"/>
          <p:nvPr>
            <p:ph idx="1" type="body"/>
          </p:nvPr>
        </p:nvSpPr>
        <p:spPr>
          <a:xfrm>
            <a:off x="695325" y="4394200"/>
            <a:ext cx="5564187" cy="415925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8:notes"/>
          <p:cNvSpPr txBox="1"/>
          <p:nvPr/>
        </p:nvSpPr>
        <p:spPr>
          <a:xfrm>
            <a:off x="3940175" y="8786812"/>
            <a:ext cx="3014662" cy="461962"/>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2400"/>
              <a:buFont typeface="Tahoma"/>
              <a:buNone/>
            </a:pPr>
            <a:fld id="{00000000-1234-1234-1234-123412341234}" type="slidenum">
              <a:rPr b="0" i="0" lang="en-US" sz="24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35" name="Google Shape;635;p58:notes"/>
          <p:cNvSpPr/>
          <p:nvPr>
            <p:ph idx="2" type="sldImg"/>
          </p:nvPr>
        </p:nvSpPr>
        <p:spPr>
          <a:xfrm>
            <a:off x="1198562" y="703262"/>
            <a:ext cx="4559300" cy="34512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58:notes"/>
          <p:cNvSpPr txBox="1"/>
          <p:nvPr>
            <p:ph idx="1" type="body"/>
          </p:nvPr>
        </p:nvSpPr>
        <p:spPr>
          <a:xfrm>
            <a:off x="928687" y="4392612"/>
            <a:ext cx="5097462" cy="415925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1" name="Google Shape;751;p5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nvSpPr>
        <p:spPr>
          <a:xfrm>
            <a:off x="3940175" y="8843962"/>
            <a:ext cx="3014662"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34" name="Google Shape;134;p6: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 name="Google Shape;135;p6:notes"/>
          <p:cNvSpPr txBox="1"/>
          <p:nvPr>
            <p:ph idx="1" type="body"/>
          </p:nvPr>
        </p:nvSpPr>
        <p:spPr>
          <a:xfrm>
            <a:off x="927100" y="4422775"/>
            <a:ext cx="5100637" cy="4187825"/>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6725" lIns="93475" spcFirstLastPara="1" rIns="93475" wrap="square" tIns="467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9" name="Google Shape;759;p6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71" name="Google Shape;771;p6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62: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84" name="Google Shape;784;p62: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5" name="Google Shape;795;p6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6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0" name="Google Shape;810;p6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6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7" name="Google Shape;817;p6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66: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5" name="Google Shape;825;p66: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26" name="Google Shape;826;p66: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6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32" name="Google Shape;832;p6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68:notes"/>
          <p:cNvSpPr txBox="1"/>
          <p:nvPr/>
        </p:nvSpPr>
        <p:spPr>
          <a:xfrm>
            <a:off x="3940175" y="8843962"/>
            <a:ext cx="3014662"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839" name="Google Shape;839;p68: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40" name="Google Shape;840;p68: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46" name="Google Shape;846;p6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42" name="Google Shape;142;p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7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54" name="Google Shape;854;p7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7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61" name="Google Shape;861;p7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2: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68" name="Google Shape;868;p72: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7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75" name="Google Shape;875;p7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7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07" name="Google Shape;907;p7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7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67" name="Google Shape;967;p7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76: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26" name="Google Shape;1026;p76: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7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33" name="Google Shape;1033;p7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78:notes"/>
          <p:cNvSpPr txBox="1"/>
          <p:nvPr/>
        </p:nvSpPr>
        <p:spPr>
          <a:xfrm>
            <a:off x="3940175" y="8843962"/>
            <a:ext cx="3014662"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41" name="Google Shape;1041;p78: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2" name="Google Shape;1042;p78:notes"/>
          <p:cNvSpPr txBox="1"/>
          <p:nvPr>
            <p:ph idx="1" type="body"/>
          </p:nvPr>
        </p:nvSpPr>
        <p:spPr>
          <a:xfrm>
            <a:off x="927100" y="4422775"/>
            <a:ext cx="5100637" cy="41878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79:notes"/>
          <p:cNvSpPr txBox="1"/>
          <p:nvPr/>
        </p:nvSpPr>
        <p:spPr>
          <a:xfrm>
            <a:off x="3940175" y="8843962"/>
            <a:ext cx="3014662"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81" name="Google Shape;1081;p7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2" name="Google Shape;1082;p79:notes"/>
          <p:cNvSpPr txBox="1"/>
          <p:nvPr>
            <p:ph idx="1" type="body"/>
          </p:nvPr>
        </p:nvSpPr>
        <p:spPr>
          <a:xfrm>
            <a:off x="927100" y="4422775"/>
            <a:ext cx="5100637" cy="41878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49" name="Google Shape;149;p8: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80:notes"/>
          <p:cNvSpPr txBox="1"/>
          <p:nvPr/>
        </p:nvSpPr>
        <p:spPr>
          <a:xfrm>
            <a:off x="3940175" y="8843962"/>
            <a:ext cx="3014662"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89" name="Google Shape;1089;p8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0" name="Google Shape;1090;p8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8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97" name="Google Shape;1097;p8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82: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04" name="Google Shape;1104;p82: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83: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11" name="Google Shape;1111;p83: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84: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25" name="Google Shape;1125;p84: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85: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32" name="Google Shape;1132;p85: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86: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9" name="Google Shape;1139;p86: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40" name="Google Shape;1140;p86: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87: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7" name="Google Shape;1147;p87: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48" name="Google Shape;1148;p87: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88: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57" name="Google Shape;1157;p88: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58" name="Google Shape;1158;p88: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89: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65" name="Google Shape;1165;p89: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66" name="Google Shape;1166;p89:notes"/>
          <p:cNvSpPr txBox="1"/>
          <p:nvPr>
            <p:ph idx="12" type="sldNum"/>
          </p:nvPr>
        </p:nvSpPr>
        <p:spPr>
          <a:xfrm>
            <a:off x="3940175" y="8843962"/>
            <a:ext cx="3014700" cy="4650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56" name="Google Shape;156;p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90: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73" name="Google Shape;1173;p90: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91: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185" name="Google Shape;1185;p91: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92: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00" name="Google Shape;1200;p92: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93: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10" name="Google Shape;1210;p93: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94: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18" name="Google Shape;1218;p94: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95: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26" name="Google Shape;1226;p95: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6:notes"/>
          <p:cNvSpPr txBox="1"/>
          <p:nvPr>
            <p:ph idx="1" type="body"/>
          </p:nvPr>
        </p:nvSpPr>
        <p:spPr>
          <a:xfrm>
            <a:off x="927100" y="4422775"/>
            <a:ext cx="5100600" cy="41877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33" name="Google Shape;1233;p96:notes"/>
          <p:cNvSpPr/>
          <p:nvPr>
            <p:ph idx="2" type="sldImg"/>
          </p:nvPr>
        </p:nvSpPr>
        <p:spPr>
          <a:xfrm>
            <a:off x="1150937"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97: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40" name="Google Shape;1240;p97: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98: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47" name="Google Shape;1247;p98: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99:notes"/>
          <p:cNvSpPr txBox="1"/>
          <p:nvPr>
            <p:ph idx="1" type="body"/>
          </p:nvPr>
        </p:nvSpPr>
        <p:spPr>
          <a:xfrm>
            <a:off x="927100" y="4422775"/>
            <a:ext cx="5100637" cy="4187825"/>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254" name="Google Shape;1254;p99:notes"/>
          <p:cNvSpPr/>
          <p:nvPr>
            <p:ph idx="2" type="sldImg"/>
          </p:nvPr>
        </p:nvSpPr>
        <p:spPr>
          <a:xfrm>
            <a:off x="1150937" y="698500"/>
            <a:ext cx="4652962"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2"/>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 name="Google Shape;25;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SzPts val="1680"/>
              <a:buFont typeface="Noto Sans Symbols"/>
              <a:buNone/>
              <a:defRPr/>
            </a:lvl1pPr>
            <a:lvl2pPr lvl="1" algn="l">
              <a:lnSpc>
                <a:spcPct val="100000"/>
              </a:lnSpc>
              <a:spcBef>
                <a:spcPts val="360"/>
              </a:spcBef>
              <a:spcAft>
                <a:spcPts val="0"/>
              </a:spcAft>
              <a:buSzPts val="990"/>
              <a:buChar char="■"/>
              <a:defRPr/>
            </a:lvl2pPr>
            <a:lvl3pPr lvl="2" algn="l">
              <a:lnSpc>
                <a:spcPct val="100000"/>
              </a:lnSpc>
              <a:spcBef>
                <a:spcPts val="360"/>
              </a:spcBef>
              <a:spcAft>
                <a:spcPts val="0"/>
              </a:spcAft>
              <a:buSzPts val="900"/>
              <a:buChar char="■"/>
              <a:defRPr/>
            </a:lvl3pPr>
            <a:lvl4pPr lvl="3" algn="l">
              <a:lnSpc>
                <a:spcPct val="100000"/>
              </a:lnSpc>
              <a:spcBef>
                <a:spcPts val="360"/>
              </a:spcBef>
              <a:spcAft>
                <a:spcPts val="0"/>
              </a:spcAft>
              <a:buSzPts val="990"/>
              <a:buChar char="■"/>
              <a:defRPr/>
            </a:lvl4pPr>
            <a:lvl5pPr lvl="4" algn="l">
              <a:lnSpc>
                <a:spcPct val="100000"/>
              </a:lnSpc>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6" name="Google Shape;26;p2"/>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1981200" y="-228600"/>
            <a:ext cx="5029200" cy="838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1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3"/>
          <p:cNvSpPr/>
          <p:nvPr>
            <p:ph idx="2" type="pic"/>
          </p:nvPr>
        </p:nvSpPr>
        <p:spPr>
          <a:xfrm>
            <a:off x="3887788" y="987425"/>
            <a:ext cx="4629150" cy="4873625"/>
          </a:xfrm>
          <a:prstGeom prst="rect">
            <a:avLst/>
          </a:prstGeom>
          <a:noFill/>
          <a:ln>
            <a:noFill/>
          </a:ln>
        </p:spPr>
      </p:sp>
      <p:sp>
        <p:nvSpPr>
          <p:cNvPr id="75" name="Google Shape;75;p1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960"/>
              <a:buNone/>
              <a:defRPr sz="1600"/>
            </a:lvl1pPr>
            <a:lvl2pPr indent="-228600" lvl="1" marL="914400" algn="l">
              <a:lnSpc>
                <a:spcPct val="100000"/>
              </a:lnSpc>
              <a:spcBef>
                <a:spcPts val="280"/>
              </a:spcBef>
              <a:spcAft>
                <a:spcPts val="0"/>
              </a:spcAft>
              <a:buSzPts val="770"/>
              <a:buNone/>
              <a:defRPr sz="1400"/>
            </a:lvl2pPr>
            <a:lvl3pPr indent="-228600" lvl="2" marL="1371600" algn="l">
              <a:lnSpc>
                <a:spcPct val="100000"/>
              </a:lnSpc>
              <a:spcBef>
                <a:spcPts val="240"/>
              </a:spcBef>
              <a:spcAft>
                <a:spcPts val="0"/>
              </a:spcAft>
              <a:buSzPts val="600"/>
              <a:buNone/>
              <a:defRPr sz="1200"/>
            </a:lvl3pPr>
            <a:lvl4pPr indent="-228600" lvl="3" marL="1828800" algn="l">
              <a:lnSpc>
                <a:spcPct val="100000"/>
              </a:lnSpc>
              <a:spcBef>
                <a:spcPts val="200"/>
              </a:spcBef>
              <a:spcAft>
                <a:spcPts val="0"/>
              </a:spcAft>
              <a:buSzPts val="550"/>
              <a:buNone/>
              <a:defRPr sz="1000"/>
            </a:lvl4pPr>
            <a:lvl5pPr indent="-228600" lvl="4" marL="2286000" algn="l">
              <a:lnSpc>
                <a:spcPct val="100000"/>
              </a:lnSpc>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1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1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350520" lvl="0" marL="457200" algn="l">
              <a:lnSpc>
                <a:spcPct val="100000"/>
              </a:lnSpc>
              <a:spcBef>
                <a:spcPts val="640"/>
              </a:spcBef>
              <a:spcAft>
                <a:spcPts val="0"/>
              </a:spcAft>
              <a:buSzPts val="1920"/>
              <a:buChar char="■"/>
              <a:defRPr sz="3200"/>
            </a:lvl1pPr>
            <a:lvl2pPr indent="-326390" lvl="1" marL="914400" algn="l">
              <a:lnSpc>
                <a:spcPct val="100000"/>
              </a:lnSpc>
              <a:spcBef>
                <a:spcPts val="560"/>
              </a:spcBef>
              <a:spcAft>
                <a:spcPts val="0"/>
              </a:spcAft>
              <a:buSzPts val="1540"/>
              <a:buChar char="■"/>
              <a:defRPr sz="2800"/>
            </a:lvl2pPr>
            <a:lvl3pPr indent="-304800" lvl="2" marL="1371600" algn="l">
              <a:lnSpc>
                <a:spcPct val="100000"/>
              </a:lnSpc>
              <a:spcBef>
                <a:spcPts val="480"/>
              </a:spcBef>
              <a:spcAft>
                <a:spcPts val="0"/>
              </a:spcAft>
              <a:buSzPts val="1200"/>
              <a:buChar char="■"/>
              <a:defRPr sz="2400"/>
            </a:lvl3pPr>
            <a:lvl4pPr indent="-298450" lvl="3" marL="1828800" algn="l">
              <a:lnSpc>
                <a:spcPct val="100000"/>
              </a:lnSpc>
              <a:spcBef>
                <a:spcPts val="400"/>
              </a:spcBef>
              <a:spcAft>
                <a:spcPts val="0"/>
              </a:spcAft>
              <a:buSzPts val="1100"/>
              <a:buChar char="■"/>
              <a:defRPr sz="2000"/>
            </a:lvl4pPr>
            <a:lvl5pPr indent="-292100" lvl="4" marL="2286000" algn="l">
              <a:lnSpc>
                <a:spcPct val="100000"/>
              </a:lnSpc>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1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SzPts val="960"/>
              <a:buNone/>
              <a:defRPr sz="1600"/>
            </a:lvl1pPr>
            <a:lvl2pPr indent="-228600" lvl="1" marL="914400" algn="l">
              <a:lnSpc>
                <a:spcPct val="100000"/>
              </a:lnSpc>
              <a:spcBef>
                <a:spcPts val="280"/>
              </a:spcBef>
              <a:spcAft>
                <a:spcPts val="0"/>
              </a:spcAft>
              <a:buSzPts val="770"/>
              <a:buNone/>
              <a:defRPr sz="1400"/>
            </a:lvl2pPr>
            <a:lvl3pPr indent="-228600" lvl="2" marL="1371600" algn="l">
              <a:lnSpc>
                <a:spcPct val="100000"/>
              </a:lnSpc>
              <a:spcBef>
                <a:spcPts val="240"/>
              </a:spcBef>
              <a:spcAft>
                <a:spcPts val="0"/>
              </a:spcAft>
              <a:buSzPts val="600"/>
              <a:buNone/>
              <a:defRPr sz="1200"/>
            </a:lvl3pPr>
            <a:lvl4pPr indent="-228600" lvl="3" marL="1828800" algn="l">
              <a:lnSpc>
                <a:spcPct val="100000"/>
              </a:lnSpc>
              <a:spcBef>
                <a:spcPts val="200"/>
              </a:spcBef>
              <a:spcAft>
                <a:spcPts val="0"/>
              </a:spcAft>
              <a:buSzPts val="550"/>
              <a:buNone/>
              <a:defRPr sz="1000"/>
            </a:lvl4pPr>
            <a:lvl5pPr indent="-228600" lvl="4" marL="2286000" algn="l">
              <a:lnSpc>
                <a:spcPct val="100000"/>
              </a:lnSpc>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15"/>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15"/>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440"/>
              <a:buNone/>
              <a:defRPr b="1" sz="2400"/>
            </a:lvl1pPr>
            <a:lvl2pPr indent="-228600" lvl="1" marL="914400" algn="l">
              <a:lnSpc>
                <a:spcPct val="100000"/>
              </a:lnSpc>
              <a:spcBef>
                <a:spcPts val="400"/>
              </a:spcBef>
              <a:spcAft>
                <a:spcPts val="0"/>
              </a:spcAft>
              <a:buSzPts val="1100"/>
              <a:buNone/>
              <a:defRPr b="1" sz="2000"/>
            </a:lvl2pPr>
            <a:lvl3pPr indent="-228600" lvl="2" marL="1371600" algn="l">
              <a:lnSpc>
                <a:spcPct val="100000"/>
              </a:lnSpc>
              <a:spcBef>
                <a:spcPts val="360"/>
              </a:spcBef>
              <a:spcAft>
                <a:spcPts val="0"/>
              </a:spcAft>
              <a:buSzPts val="900"/>
              <a:buNone/>
              <a:defRPr b="1" sz="1800"/>
            </a:lvl3pPr>
            <a:lvl4pPr indent="-228600" lvl="3" marL="1828800" algn="l">
              <a:lnSpc>
                <a:spcPct val="100000"/>
              </a:lnSpc>
              <a:spcBef>
                <a:spcPts val="320"/>
              </a:spcBef>
              <a:spcAft>
                <a:spcPts val="0"/>
              </a:spcAft>
              <a:buSzPts val="880"/>
              <a:buNone/>
              <a:defRPr b="1" sz="1600"/>
            </a:lvl4pPr>
            <a:lvl5pPr indent="-228600" lvl="4" marL="2286000" algn="l">
              <a:lnSpc>
                <a:spcPct val="100000"/>
              </a:lnSpc>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 name="Google Shape;85;p15"/>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5"/>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440"/>
              <a:buNone/>
              <a:defRPr b="1" sz="2400"/>
            </a:lvl1pPr>
            <a:lvl2pPr indent="-228600" lvl="1" marL="914400" algn="l">
              <a:lnSpc>
                <a:spcPct val="100000"/>
              </a:lnSpc>
              <a:spcBef>
                <a:spcPts val="400"/>
              </a:spcBef>
              <a:spcAft>
                <a:spcPts val="0"/>
              </a:spcAft>
              <a:buSzPts val="1100"/>
              <a:buNone/>
              <a:defRPr b="1" sz="2000"/>
            </a:lvl2pPr>
            <a:lvl3pPr indent="-228600" lvl="2" marL="1371600" algn="l">
              <a:lnSpc>
                <a:spcPct val="100000"/>
              </a:lnSpc>
              <a:spcBef>
                <a:spcPts val="360"/>
              </a:spcBef>
              <a:spcAft>
                <a:spcPts val="0"/>
              </a:spcAft>
              <a:buSzPts val="900"/>
              <a:buNone/>
              <a:defRPr b="1" sz="1800"/>
            </a:lvl3pPr>
            <a:lvl4pPr indent="-228600" lvl="3" marL="1828800" algn="l">
              <a:lnSpc>
                <a:spcPct val="100000"/>
              </a:lnSpc>
              <a:spcBef>
                <a:spcPts val="320"/>
              </a:spcBef>
              <a:spcAft>
                <a:spcPts val="0"/>
              </a:spcAft>
              <a:buSzPts val="880"/>
              <a:buNone/>
              <a:defRPr b="1" sz="1600"/>
            </a:lvl4pPr>
            <a:lvl5pPr indent="-228600" lvl="4" marL="2286000" algn="l">
              <a:lnSpc>
                <a:spcPct val="100000"/>
              </a:lnSpc>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 name="Google Shape;87;p15"/>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9" name="Shape 89"/>
        <p:cNvGrpSpPr/>
        <p:nvPr/>
      </p:nvGrpSpPr>
      <p:grpSpPr>
        <a:xfrm>
          <a:off x="0" y="0"/>
          <a:ext cx="0" cy="0"/>
          <a:chOff x="0" y="0"/>
          <a:chExt cx="0" cy="0"/>
        </a:xfrm>
      </p:grpSpPr>
      <p:sp>
        <p:nvSpPr>
          <p:cNvPr id="90" name="Google Shape;90;p16"/>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16"/>
          <p:cNvSpPr txBox="1"/>
          <p:nvPr>
            <p:ph idx="1" type="body"/>
          </p:nvPr>
        </p:nvSpPr>
        <p:spPr>
          <a:xfrm>
            <a:off x="304800" y="1447800"/>
            <a:ext cx="41148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6"/>
          <p:cNvSpPr txBox="1"/>
          <p:nvPr>
            <p:ph idx="2" type="body"/>
          </p:nvPr>
        </p:nvSpPr>
        <p:spPr>
          <a:xfrm>
            <a:off x="4572000" y="1447800"/>
            <a:ext cx="41148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sp>
        <p:nvSpPr>
          <p:cNvPr id="95" name="Google Shape;95;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SzPts val="1440"/>
              <a:buNone/>
              <a:defRPr sz="2400"/>
            </a:lvl1pPr>
            <a:lvl2pPr indent="-228600" lvl="1" marL="914400" algn="l">
              <a:lnSpc>
                <a:spcPct val="100000"/>
              </a:lnSpc>
              <a:spcBef>
                <a:spcPts val="400"/>
              </a:spcBef>
              <a:spcAft>
                <a:spcPts val="0"/>
              </a:spcAft>
              <a:buSzPts val="1100"/>
              <a:buNone/>
              <a:defRPr sz="2000"/>
            </a:lvl2pPr>
            <a:lvl3pPr indent="-228600" lvl="2" marL="1371600" algn="l">
              <a:lnSpc>
                <a:spcPct val="100000"/>
              </a:lnSpc>
              <a:spcBef>
                <a:spcPts val="360"/>
              </a:spcBef>
              <a:spcAft>
                <a:spcPts val="0"/>
              </a:spcAft>
              <a:buSzPts val="900"/>
              <a:buNone/>
              <a:defRPr sz="1800"/>
            </a:lvl3pPr>
            <a:lvl4pPr indent="-228600" lvl="3" marL="1828800" algn="l">
              <a:lnSpc>
                <a:spcPct val="100000"/>
              </a:lnSpc>
              <a:spcBef>
                <a:spcPts val="320"/>
              </a:spcBef>
              <a:spcAft>
                <a:spcPts val="0"/>
              </a:spcAft>
              <a:buSzPts val="880"/>
              <a:buNone/>
              <a:defRPr sz="1600"/>
            </a:lvl4pPr>
            <a:lvl5pPr indent="-228600" lvl="4" marL="2286000" algn="l">
              <a:lnSpc>
                <a:spcPct val="100000"/>
              </a:lnSpc>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97" name="Google Shape;97;p1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4"/>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 name="Google Shape;34;p4"/>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5"/>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9" name="Shape 39"/>
        <p:cNvGrpSpPr/>
        <p:nvPr/>
      </p:nvGrpSpPr>
      <p:grpSpPr>
        <a:xfrm>
          <a:off x="0" y="0"/>
          <a:ext cx="0" cy="0"/>
          <a:chOff x="0" y="0"/>
          <a:chExt cx="0" cy="0"/>
        </a:xfrm>
      </p:grpSpPr>
      <p:sp>
        <p:nvSpPr>
          <p:cNvPr id="40" name="Google Shape;40;p6"/>
          <p:cNvSpPr txBox="1"/>
          <p:nvPr>
            <p:ph type="title"/>
          </p:nvPr>
        </p:nvSpPr>
        <p:spPr>
          <a:xfrm>
            <a:off x="609600" y="381000"/>
            <a:ext cx="77930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6"/>
          <p:cNvSpPr txBox="1"/>
          <p:nvPr>
            <p:ph idx="1" type="body"/>
          </p:nvPr>
        </p:nvSpPr>
        <p:spPr>
          <a:xfrm>
            <a:off x="304800" y="1447800"/>
            <a:ext cx="41148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2" type="body"/>
          </p:nvPr>
        </p:nvSpPr>
        <p:spPr>
          <a:xfrm>
            <a:off x="4572000" y="1447800"/>
            <a:ext cx="4114800" cy="2438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3" type="body"/>
          </p:nvPr>
        </p:nvSpPr>
        <p:spPr>
          <a:xfrm>
            <a:off x="4572000" y="4038600"/>
            <a:ext cx="4114800" cy="2438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47" name="Shape 47"/>
        <p:cNvGrpSpPr/>
        <p:nvPr/>
      </p:nvGrpSpPr>
      <p:grpSpPr>
        <a:xfrm>
          <a:off x="0" y="0"/>
          <a:ext cx="0" cy="0"/>
          <a:chOff x="0" y="0"/>
          <a:chExt cx="0" cy="0"/>
        </a:xfrm>
      </p:grpSpPr>
      <p:sp>
        <p:nvSpPr>
          <p:cNvPr id="48" name="Google Shape;48;p8"/>
          <p:cNvSpPr txBox="1"/>
          <p:nvPr>
            <p:ph type="title"/>
          </p:nvPr>
        </p:nvSpPr>
        <p:spPr>
          <a:xfrm>
            <a:off x="609600" y="381000"/>
            <a:ext cx="77930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8"/>
          <p:cNvSpPr txBox="1"/>
          <p:nvPr>
            <p:ph idx="1" type="body"/>
          </p:nvPr>
        </p:nvSpPr>
        <p:spPr>
          <a:xfrm>
            <a:off x="304800" y="1447800"/>
            <a:ext cx="41148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p:nvPr>
            <p:ph idx="2" type="clipArt"/>
          </p:nvPr>
        </p:nvSpPr>
        <p:spPr>
          <a:xfrm>
            <a:off x="4572000" y="1447800"/>
            <a:ext cx="4114800" cy="5029200"/>
          </a:xfrm>
          <a:prstGeom prst="rect">
            <a:avLst/>
          </a:prstGeom>
          <a:noFill/>
          <a:ln>
            <a:noFill/>
          </a:ln>
        </p:spPr>
      </p:sp>
      <p:sp>
        <p:nvSpPr>
          <p:cNvPr id="51" name="Google Shape;51;p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2" name="Shape 52"/>
        <p:cNvGrpSpPr/>
        <p:nvPr/>
      </p:nvGrpSpPr>
      <p:grpSpPr>
        <a:xfrm>
          <a:off x="0" y="0"/>
          <a:ext cx="0" cy="0"/>
          <a:chOff x="0" y="0"/>
          <a:chExt cx="0" cy="0"/>
        </a:xfrm>
      </p:grpSpPr>
      <p:sp>
        <p:nvSpPr>
          <p:cNvPr id="53" name="Google Shape;53;p9"/>
          <p:cNvSpPr txBox="1"/>
          <p:nvPr>
            <p:ph type="title"/>
          </p:nvPr>
        </p:nvSpPr>
        <p:spPr>
          <a:xfrm>
            <a:off x="609600" y="381000"/>
            <a:ext cx="77930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9"/>
          <p:cNvSpPr txBox="1"/>
          <p:nvPr>
            <p:ph idx="1" type="body"/>
          </p:nvPr>
        </p:nvSpPr>
        <p:spPr>
          <a:xfrm>
            <a:off x="304800" y="1447800"/>
            <a:ext cx="4114800" cy="2438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
          <p:cNvSpPr txBox="1"/>
          <p:nvPr>
            <p:ph idx="2" type="body"/>
          </p:nvPr>
        </p:nvSpPr>
        <p:spPr>
          <a:xfrm>
            <a:off x="4572000" y="1447800"/>
            <a:ext cx="4114800" cy="2438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9"/>
          <p:cNvSpPr txBox="1"/>
          <p:nvPr>
            <p:ph idx="3" type="body"/>
          </p:nvPr>
        </p:nvSpPr>
        <p:spPr>
          <a:xfrm>
            <a:off x="304800" y="4038600"/>
            <a:ext cx="4114800" cy="2438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idx="4" type="body"/>
          </p:nvPr>
        </p:nvSpPr>
        <p:spPr>
          <a:xfrm>
            <a:off x="4572000" y="4038600"/>
            <a:ext cx="4114800" cy="2438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9" name="Shape 59"/>
        <p:cNvGrpSpPr/>
        <p:nvPr/>
      </p:nvGrpSpPr>
      <p:grpSpPr>
        <a:xfrm>
          <a:off x="0" y="0"/>
          <a:ext cx="0" cy="0"/>
          <a:chOff x="0" y="0"/>
          <a:chExt cx="0" cy="0"/>
        </a:xfrm>
      </p:grpSpPr>
      <p:sp>
        <p:nvSpPr>
          <p:cNvPr id="60" name="Google Shape;60;p10"/>
          <p:cNvSpPr txBox="1"/>
          <p:nvPr>
            <p:ph type="title"/>
          </p:nvPr>
        </p:nvSpPr>
        <p:spPr>
          <a:xfrm>
            <a:off x="609600" y="381000"/>
            <a:ext cx="77930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10"/>
          <p:cNvSpPr txBox="1"/>
          <p:nvPr>
            <p:ph idx="1" type="body"/>
          </p:nvPr>
        </p:nvSpPr>
        <p:spPr>
          <a:xfrm>
            <a:off x="304800" y="1447800"/>
            <a:ext cx="41148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0"/>
          <p:cNvSpPr txBox="1"/>
          <p:nvPr>
            <p:ph idx="2" type="body"/>
          </p:nvPr>
        </p:nvSpPr>
        <p:spPr>
          <a:xfrm>
            <a:off x="4572000" y="1447800"/>
            <a:ext cx="4114800" cy="5029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 name="Shape 64"/>
        <p:cNvGrpSpPr/>
        <p:nvPr/>
      </p:nvGrpSpPr>
      <p:grpSpPr>
        <a:xfrm>
          <a:off x="0" y="0"/>
          <a:ext cx="0" cy="0"/>
          <a:chOff x="0" y="0"/>
          <a:chExt cx="0" cy="0"/>
        </a:xfrm>
      </p:grpSpPr>
      <p:sp>
        <p:nvSpPr>
          <p:cNvPr id="65" name="Google Shape;65;p11"/>
          <p:cNvSpPr txBox="1"/>
          <p:nvPr>
            <p:ph type="title"/>
          </p:nvPr>
        </p:nvSpPr>
        <p:spPr>
          <a:xfrm rot="5400000">
            <a:off x="4591050" y="2381250"/>
            <a:ext cx="6096000" cy="20955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11"/>
          <p:cNvSpPr txBox="1"/>
          <p:nvPr>
            <p:ph idx="1" type="body"/>
          </p:nvPr>
        </p:nvSpPr>
        <p:spPr>
          <a:xfrm rot="5400000">
            <a:off x="323850" y="361950"/>
            <a:ext cx="6096000" cy="61341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theme" Target="../theme/theme1.xml"/><Relationship Id="rId14" Type="http://schemas.openxmlformats.org/officeDocument/2006/relationships/slideLayout" Target="../slideLayouts/slideLayout1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2438400"/>
            <a:ext cx="9009062" cy="1052512"/>
            <a:chOff x="0" y="1536"/>
            <a:chExt cx="5675" cy="663"/>
          </a:xfrm>
        </p:grpSpPr>
        <p:grpSp>
          <p:nvGrpSpPr>
            <p:cNvPr id="11" name="Google Shape;11;p1"/>
            <p:cNvGrpSpPr/>
            <p:nvPr/>
          </p:nvGrpSpPr>
          <p:grpSpPr>
            <a:xfrm>
              <a:off x="183" y="1604"/>
              <a:ext cx="448" cy="299"/>
              <a:chOff x="720" y="336"/>
              <a:chExt cx="624" cy="432"/>
            </a:xfrm>
          </p:grpSpPr>
          <p:sp>
            <p:nvSpPr>
              <p:cNvPr id="12" name="Google Shape;12;p1"/>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 name="Google Shape;13;p1"/>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nvGrpSpPr>
            <p:cNvPr id="14" name="Google Shape;14;p1"/>
            <p:cNvGrpSpPr/>
            <p:nvPr/>
          </p:nvGrpSpPr>
          <p:grpSpPr>
            <a:xfrm>
              <a:off x="261" y="1870"/>
              <a:ext cx="465" cy="299"/>
              <a:chOff x="912" y="2640"/>
              <a:chExt cx="672" cy="432"/>
            </a:xfrm>
          </p:grpSpPr>
          <p:sp>
            <p:nvSpPr>
              <p:cNvPr id="15" name="Google Shape;15;p1"/>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6" name="Google Shape;16;p1"/>
              <p:cNvSpPr txBox="1"/>
              <p:nvPr/>
            </p:nvSpPr>
            <p:spPr>
              <a:xfrm>
                <a:off x="1249" y="2640"/>
                <a:ext cx="335"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17" name="Google Shape;17;p1"/>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8" name="Google Shape;18;p1"/>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9" name="Google Shape;19;p1"/>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20" name="Google Shape;20;p1"/>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9pPr>
          </a:lstStyle>
          <a:p/>
        </p:txBody>
      </p:sp>
      <p:sp>
        <p:nvSpPr>
          <p:cNvPr id="21" name="Google Shape;21;p1"/>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2" name="Google Shape;22;p1"/>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3"/>
          <p:cNvSpPr txBox="1"/>
          <p:nvPr/>
        </p:nvSpPr>
        <p:spPr>
          <a:xfrm>
            <a:off x="304800" y="1219200"/>
            <a:ext cx="8226425" cy="46037"/>
          </a:xfrm>
          <a:prstGeom prst="rect">
            <a:avLst/>
          </a:prstGeom>
          <a:gradFill>
            <a:gsLst>
              <a:gs pos="0">
                <a:srgbClr val="008080">
                  <a:alpha val="94509"/>
                </a:srgbClr>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9" name="Google Shape;29;p3"/>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9pPr>
          </a:lstStyle>
          <a:p/>
        </p:txBody>
      </p:sp>
      <p:sp>
        <p:nvSpPr>
          <p:cNvPr id="30" name="Google Shape;30;p3"/>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1" name="Google Shape;31;p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35.png"/><Relationship Id="rId5"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javatpoint.com/data-reduction-in-data-min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2.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52.png"/><Relationship Id="rId7" Type="http://schemas.openxmlformats.org/officeDocument/2006/relationships/image" Target="../media/image33.png"/><Relationship Id="rId8"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3.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slide72.xml" TargetMode="Externa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7.png"/><Relationship Id="rId4" Type="http://schemas.openxmlformats.org/officeDocument/2006/relationships/image" Target="../media/image51.png"/><Relationship Id="rId5"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www.zuar.com/blog/data-cleaning-the-benefits-and-steps-to-creating-and-using-clean-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6.png"/><Relationship Id="rId6" Type="http://schemas.openxmlformats.org/officeDocument/2006/relationships/image" Target="../media/image70.png"/><Relationship Id="rId7"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58.png"/><Relationship Id="rId4" Type="http://schemas.openxmlformats.org/officeDocument/2006/relationships/image" Target="../media/image71.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0.png"/><Relationship Id="rId8"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58.png"/><Relationship Id="rId4" Type="http://schemas.openxmlformats.org/officeDocument/2006/relationships/image" Target="../media/image73.png"/><Relationship Id="rId5"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ctrTitle"/>
          </p:nvPr>
        </p:nvSpPr>
        <p:spPr>
          <a:xfrm>
            <a:off x="990600" y="2891250"/>
            <a:ext cx="7772400" cy="2057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4800"/>
              <a:buFont typeface="Tahoma"/>
              <a:buNone/>
            </a:pPr>
            <a:r>
              <a:rPr b="1" i="0" lang="en-US" sz="4800" u="none">
                <a:solidFill>
                  <a:schemeClr val="dk2"/>
                </a:solidFill>
                <a:latin typeface="Tahoma"/>
                <a:ea typeface="Tahoma"/>
                <a:cs typeface="Tahoma"/>
                <a:sym typeface="Tahoma"/>
              </a:rPr>
              <a:t>Data Mining</a:t>
            </a:r>
            <a:r>
              <a:rPr b="0" i="0" lang="en-US" sz="4800" u="none">
                <a:solidFill>
                  <a:schemeClr val="dk2"/>
                </a:solidFill>
                <a:latin typeface="Tahoma"/>
                <a:ea typeface="Tahoma"/>
                <a:cs typeface="Tahoma"/>
                <a:sym typeface="Tahoma"/>
              </a:rPr>
              <a:t> </a:t>
            </a:r>
            <a:br>
              <a:rPr b="0" i="0" lang="en-US" sz="4800" u="none">
                <a:solidFill>
                  <a:schemeClr val="dk2"/>
                </a:solidFill>
                <a:latin typeface="Tahoma"/>
                <a:ea typeface="Tahoma"/>
                <a:cs typeface="Tahoma"/>
                <a:sym typeface="Tahoma"/>
              </a:rPr>
            </a:br>
            <a:r>
              <a:rPr b="0" i="0" lang="en-US" sz="4800" u="none">
                <a:solidFill>
                  <a:schemeClr val="dk2"/>
                </a:solidFill>
                <a:latin typeface="Tahoma"/>
                <a:ea typeface="Tahoma"/>
                <a:cs typeface="Tahoma"/>
                <a:sym typeface="Tahoma"/>
              </a:rPr>
              <a:t> </a:t>
            </a:r>
            <a:r>
              <a:rPr b="1" i="0" lang="en-US" sz="4000" u="none">
                <a:solidFill>
                  <a:schemeClr val="dk2"/>
                </a:solidFill>
                <a:latin typeface="Tahoma"/>
                <a:ea typeface="Tahoma"/>
                <a:cs typeface="Tahoma"/>
                <a:sym typeface="Tahoma"/>
              </a:rPr>
              <a:t>Concepts and Techniques</a:t>
            </a:r>
            <a:br>
              <a:rPr b="1" i="0" lang="en-US" sz="4000" u="none">
                <a:solidFill>
                  <a:schemeClr val="dk2"/>
                </a:solidFill>
                <a:latin typeface="Tahoma"/>
                <a:ea typeface="Tahoma"/>
                <a:cs typeface="Tahoma"/>
                <a:sym typeface="Tahoma"/>
              </a:rPr>
            </a:br>
            <a:r>
              <a:rPr b="1" i="0" lang="en-US" sz="4000" u="none">
                <a:solidFill>
                  <a:schemeClr val="dk2"/>
                </a:solidFill>
                <a:latin typeface="Tahoma"/>
                <a:ea typeface="Tahoma"/>
                <a:cs typeface="Tahoma"/>
                <a:sym typeface="Tahoma"/>
              </a:rPr>
              <a:t>Module 2</a:t>
            </a:r>
            <a:br>
              <a:rPr b="1" i="0" lang="en-US" sz="4000" u="none">
                <a:solidFill>
                  <a:schemeClr val="dk2"/>
                </a:solidFill>
                <a:latin typeface="Tahoma"/>
                <a:ea typeface="Tahoma"/>
                <a:cs typeface="Tahoma"/>
                <a:sym typeface="Tahoma"/>
              </a:rPr>
            </a:br>
            <a:r>
              <a:rPr b="0" i="0" lang="en-US" sz="1400" u="none">
                <a:solidFill>
                  <a:schemeClr val="dk2"/>
                </a:solidFill>
                <a:latin typeface="Tahoma"/>
                <a:ea typeface="Tahoma"/>
                <a:cs typeface="Tahoma"/>
                <a:sym typeface="Tahoma"/>
              </a:rPr>
              <a:t> </a:t>
            </a:r>
            <a:br>
              <a:rPr b="0" i="0" lang="en-US" sz="4800" u="none">
                <a:solidFill>
                  <a:schemeClr val="dk2"/>
                </a:solidFill>
                <a:latin typeface="Tahoma"/>
                <a:ea typeface="Tahoma"/>
                <a:cs typeface="Tahoma"/>
                <a:sym typeface="Tahoma"/>
              </a:rPr>
            </a:br>
            <a:r>
              <a:rPr b="0" i="0" lang="en-US" sz="4800" u="none">
                <a:solidFill>
                  <a:schemeClr val="dk2"/>
                </a:solidFill>
                <a:latin typeface="Tahoma"/>
                <a:ea typeface="Tahoma"/>
                <a:cs typeface="Tahoma"/>
                <a:sym typeface="Tahoma"/>
              </a:rPr>
              <a:t>Data Preprocessing</a:t>
            </a:r>
            <a:br>
              <a:rPr b="0" i="0" lang="en-US" sz="4800" u="none">
                <a:solidFill>
                  <a:schemeClr val="dk2"/>
                </a:solidFill>
                <a:latin typeface="Tahoma"/>
                <a:ea typeface="Tahoma"/>
                <a:cs typeface="Tahoma"/>
                <a:sym typeface="Tahoma"/>
              </a:rPr>
            </a:br>
            <a:endParaRPr/>
          </a:p>
        </p:txBody>
      </p:sp>
      <p:sp>
        <p:nvSpPr>
          <p:cNvPr id="103" name="Google Shape;103;p18"/>
          <p:cNvSpPr txBox="1"/>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lt2"/>
              </a:buClr>
              <a:buSzPts val="1400"/>
              <a:buFont typeface="Tahoma"/>
              <a:buNone/>
            </a:pPr>
            <a:fld id="{00000000-1234-1234-1234-123412341234}" type="slidenum">
              <a:rPr b="0" i="0" lang="en-US" sz="1400" u="none" cap="none" strike="noStrike">
                <a:solidFill>
                  <a:schemeClr val="lt2"/>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66" name="Google Shape;166;p27"/>
          <p:cNvSpPr txBox="1"/>
          <p:nvPr>
            <p:ph type="title"/>
          </p:nvPr>
        </p:nvSpPr>
        <p:spPr>
          <a:xfrm>
            <a:off x="914400" y="304800"/>
            <a:ext cx="7315200" cy="7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Cleaning</a:t>
            </a:r>
            <a:endParaRPr/>
          </a:p>
        </p:txBody>
      </p:sp>
      <p:sp>
        <p:nvSpPr>
          <p:cNvPr id="167" name="Google Shape;167;p27"/>
          <p:cNvSpPr txBox="1"/>
          <p:nvPr>
            <p:ph idx="1" type="body"/>
          </p:nvPr>
        </p:nvSpPr>
        <p:spPr>
          <a:xfrm>
            <a:off x="381000" y="1524000"/>
            <a:ext cx="8001000" cy="4800600"/>
          </a:xfrm>
          <a:prstGeom prst="rect">
            <a:avLst/>
          </a:prstGeom>
          <a:noFill/>
          <a:ln>
            <a:noFill/>
          </a:ln>
        </p:spPr>
        <p:txBody>
          <a:bodyPr anchorCtr="0" anchor="t" bIns="46025" lIns="92075" spcFirstLastPara="1" rIns="92075" wrap="square" tIns="46025">
            <a:noAutofit/>
          </a:bodyPr>
          <a:lstStyle/>
          <a:p>
            <a:pPr indent="-342900" lvl="0" marL="342900" rtl="0" algn="l">
              <a:lnSpc>
                <a:spcPct val="140000"/>
              </a:lnSpc>
              <a:spcBef>
                <a:spcPts val="480"/>
              </a:spcBef>
              <a:spcAft>
                <a:spcPts val="0"/>
              </a:spcAft>
              <a:buClr>
                <a:schemeClr val="folHlink"/>
              </a:buClr>
              <a:buSzPts val="1440"/>
              <a:buFont typeface="Noto Sans Symbols"/>
              <a:buChar char="■"/>
            </a:pPr>
            <a:r>
              <a:rPr lang="en-US" sz="2400"/>
              <a:t>D</a:t>
            </a:r>
            <a:r>
              <a:rPr b="0" i="0" lang="en-US" sz="2400" u="none">
                <a:solidFill>
                  <a:schemeClr val="dk1"/>
                </a:solidFill>
                <a:latin typeface="Tahoma"/>
                <a:ea typeface="Tahoma"/>
                <a:cs typeface="Tahoma"/>
                <a:sym typeface="Tahoma"/>
              </a:rPr>
              <a:t>ata cleaning tasks</a:t>
            </a:r>
            <a:endParaRPr/>
          </a:p>
          <a:p>
            <a:pPr indent="-285750" lvl="1" marL="742950" rtl="0" algn="l">
              <a:lnSpc>
                <a:spcPct val="14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Fill in missing values</a:t>
            </a:r>
            <a:endParaRPr/>
          </a:p>
          <a:p>
            <a:pPr indent="-285750" lvl="1" marL="742950" rtl="0" algn="l">
              <a:lnSpc>
                <a:spcPct val="14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Identify outliers and smooth out noisy data </a:t>
            </a:r>
            <a:endParaRPr/>
          </a:p>
          <a:p>
            <a:pPr indent="-285750" lvl="1" marL="742950" rtl="0" algn="l">
              <a:lnSpc>
                <a:spcPct val="14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Correct inconsistent data</a:t>
            </a:r>
            <a:endParaRPr/>
          </a:p>
          <a:p>
            <a:pPr indent="-285750" lvl="1" marL="742950" rtl="0" algn="l">
              <a:lnSpc>
                <a:spcPct val="14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Resolve redundancy caused by data integration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73" name="Google Shape;173;p28"/>
          <p:cNvSpPr txBox="1"/>
          <p:nvPr>
            <p:ph type="title"/>
          </p:nvPr>
        </p:nvSpPr>
        <p:spPr>
          <a:xfrm>
            <a:off x="1066800" y="304800"/>
            <a:ext cx="68580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lang="en-US"/>
              <a:t>Data Cleaning:</a:t>
            </a:r>
            <a:r>
              <a:rPr b="0" i="0" lang="en-US" sz="3600" u="none">
                <a:solidFill>
                  <a:schemeClr val="dk2"/>
                </a:solidFill>
                <a:latin typeface="Tahoma"/>
                <a:ea typeface="Tahoma"/>
                <a:cs typeface="Tahoma"/>
                <a:sym typeface="Tahoma"/>
              </a:rPr>
              <a:t>Missing Data</a:t>
            </a:r>
            <a:endParaRPr/>
          </a:p>
        </p:txBody>
      </p:sp>
      <p:sp>
        <p:nvSpPr>
          <p:cNvPr id="174" name="Google Shape;174;p28"/>
          <p:cNvSpPr txBox="1"/>
          <p:nvPr>
            <p:ph idx="1" type="body"/>
          </p:nvPr>
        </p:nvSpPr>
        <p:spPr>
          <a:xfrm>
            <a:off x="685800" y="1524000"/>
            <a:ext cx="80010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Data is not always available</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E.g., many tuples have no recorded value for several attributes, such as customer income in sales data</a:t>
            </a:r>
            <a:endParaRPr/>
          </a:p>
          <a:p>
            <a:pPr indent="-342900" lvl="0" marL="342900" rtl="0" algn="l">
              <a:lnSpc>
                <a:spcPct val="12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Missing data may be due to </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equipment malfunction</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inconsistent with other recorded data and thus deleted</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data not entered due to misunderstanding</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certain data may not be considered important at the time of entry</a:t>
            </a:r>
            <a:endParaRPr/>
          </a:p>
          <a:p>
            <a:pPr indent="0" lvl="0" marL="742950" rtl="0" algn="l">
              <a:lnSpc>
                <a:spcPct val="120000"/>
              </a:lnSpc>
              <a:spcBef>
                <a:spcPts val="400"/>
              </a:spcBef>
              <a:spcAft>
                <a:spcPts val="0"/>
              </a:spcAft>
              <a:buSzPts val="1080"/>
              <a:buNone/>
            </a:pPr>
            <a:r>
              <a:t/>
            </a:r>
            <a:endParaRPr/>
          </a:p>
          <a:p>
            <a:pPr indent="-342900" lvl="0" marL="342900" rtl="0" algn="l">
              <a:lnSpc>
                <a:spcPct val="12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Missing data may need to be inferred.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80" name="Google Shape;180;p29"/>
          <p:cNvSpPr txBox="1"/>
          <p:nvPr>
            <p:ph type="title"/>
          </p:nvPr>
        </p:nvSpPr>
        <p:spPr>
          <a:xfrm>
            <a:off x="762000" y="228600"/>
            <a:ext cx="7543800" cy="762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How to Handle Missing Data?</a:t>
            </a:r>
            <a:endParaRPr/>
          </a:p>
        </p:txBody>
      </p:sp>
      <p:sp>
        <p:nvSpPr>
          <p:cNvPr id="181" name="Google Shape;181;p29"/>
          <p:cNvSpPr txBox="1"/>
          <p:nvPr>
            <p:ph idx="1" type="body"/>
          </p:nvPr>
        </p:nvSpPr>
        <p:spPr>
          <a:xfrm>
            <a:off x="304800" y="1295400"/>
            <a:ext cx="8305800" cy="50292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folHlink"/>
              </a:buClr>
              <a:buSzPts val="1080"/>
              <a:buFont typeface="Tahoma"/>
              <a:buAutoNum type="arabicPeriod"/>
            </a:pPr>
            <a:r>
              <a:rPr b="1" i="0" lang="en-US" sz="1800" u="none">
                <a:solidFill>
                  <a:schemeClr val="dk1"/>
                </a:solidFill>
                <a:latin typeface="Tahoma"/>
                <a:ea typeface="Tahoma"/>
                <a:cs typeface="Tahoma"/>
                <a:sym typeface="Tahoma"/>
              </a:rPr>
              <a:t>Ignore the tuple: </a:t>
            </a:r>
            <a:r>
              <a:rPr b="0" i="0" lang="en-US" sz="1800" u="none">
                <a:solidFill>
                  <a:schemeClr val="dk1"/>
                </a:solidFill>
                <a:latin typeface="Tahoma"/>
                <a:ea typeface="Tahoma"/>
                <a:cs typeface="Tahoma"/>
                <a:sym typeface="Tahoma"/>
              </a:rPr>
              <a:t>usually done when class label is missing assuming the tasks in classification—not effective when the percentage of missing values per attribute varies considerably.</a:t>
            </a:r>
            <a:endParaRPr/>
          </a:p>
          <a:p>
            <a:pPr indent="-388620" lvl="0" marL="457200" rtl="0" algn="l">
              <a:lnSpc>
                <a:spcPct val="100000"/>
              </a:lnSpc>
              <a:spcBef>
                <a:spcPts val="360"/>
              </a:spcBef>
              <a:spcAft>
                <a:spcPts val="0"/>
              </a:spcAft>
              <a:buClr>
                <a:schemeClr val="folHlink"/>
              </a:buClr>
              <a:buSzPts val="1080"/>
              <a:buFont typeface="Tahoma"/>
              <a:buNone/>
            </a:pPr>
            <a:r>
              <a:t/>
            </a:r>
            <a:endParaRPr b="0" i="0" sz="1800" u="none">
              <a:solidFill>
                <a:schemeClr val="dk1"/>
              </a:solidFill>
              <a:latin typeface="Tahoma"/>
              <a:ea typeface="Tahoma"/>
              <a:cs typeface="Tahoma"/>
              <a:sym typeface="Tahoma"/>
            </a:endParaRPr>
          </a:p>
          <a:p>
            <a:pPr indent="-457200" lvl="0" marL="457200" rtl="0" algn="l">
              <a:lnSpc>
                <a:spcPct val="140000"/>
              </a:lnSpc>
              <a:spcBef>
                <a:spcPts val="360"/>
              </a:spcBef>
              <a:spcAft>
                <a:spcPts val="0"/>
              </a:spcAft>
              <a:buClr>
                <a:schemeClr val="folHlink"/>
              </a:buClr>
              <a:buSzPts val="1080"/>
              <a:buFont typeface="Tahoma"/>
              <a:buAutoNum type="arabicPeriod"/>
            </a:pPr>
            <a:r>
              <a:rPr b="1" i="0" lang="en-US" sz="1800" u="none">
                <a:solidFill>
                  <a:schemeClr val="dk1"/>
                </a:solidFill>
                <a:latin typeface="Tahoma"/>
                <a:ea typeface="Tahoma"/>
                <a:cs typeface="Tahoma"/>
                <a:sym typeface="Tahoma"/>
              </a:rPr>
              <a:t>Fill in the missing value manually: </a:t>
            </a:r>
            <a:r>
              <a:rPr b="0" i="0" lang="en-US" sz="1800" u="none">
                <a:solidFill>
                  <a:schemeClr val="dk1"/>
                </a:solidFill>
                <a:latin typeface="Tahoma"/>
                <a:ea typeface="Tahoma"/>
                <a:cs typeface="Tahoma"/>
                <a:sym typeface="Tahoma"/>
              </a:rPr>
              <a:t>tedious + infeasible?</a:t>
            </a:r>
            <a:endParaRPr/>
          </a:p>
          <a:p>
            <a:pPr indent="-388620" lvl="0" marL="457200" rtl="0" algn="l">
              <a:lnSpc>
                <a:spcPct val="140000"/>
              </a:lnSpc>
              <a:spcBef>
                <a:spcPts val="360"/>
              </a:spcBef>
              <a:spcAft>
                <a:spcPts val="0"/>
              </a:spcAft>
              <a:buClr>
                <a:schemeClr val="folHlink"/>
              </a:buClr>
              <a:buSzPts val="1080"/>
              <a:buFont typeface="Tahoma"/>
              <a:buNone/>
            </a:pPr>
            <a:r>
              <a:t/>
            </a:r>
            <a:endParaRPr b="0" i="0" sz="1800" u="none">
              <a:solidFill>
                <a:schemeClr val="dk1"/>
              </a:solidFill>
              <a:latin typeface="Tahoma"/>
              <a:ea typeface="Tahoma"/>
              <a:cs typeface="Tahoma"/>
              <a:sym typeface="Tahoma"/>
            </a:endParaRPr>
          </a:p>
          <a:p>
            <a:pPr indent="-457200" lvl="0" marL="457200" rtl="0" algn="l">
              <a:lnSpc>
                <a:spcPct val="100000"/>
              </a:lnSpc>
              <a:spcBef>
                <a:spcPts val="360"/>
              </a:spcBef>
              <a:spcAft>
                <a:spcPts val="0"/>
              </a:spcAft>
              <a:buClr>
                <a:schemeClr val="folHlink"/>
              </a:buClr>
              <a:buSzPts val="1080"/>
              <a:buFont typeface="Tahoma"/>
              <a:buAutoNum type="arabicPeriod"/>
            </a:pPr>
            <a:r>
              <a:rPr b="1" i="0" lang="en-US" sz="1800" u="none">
                <a:solidFill>
                  <a:schemeClr val="dk1"/>
                </a:solidFill>
                <a:latin typeface="Tahoma"/>
                <a:ea typeface="Tahoma"/>
                <a:cs typeface="Tahoma"/>
                <a:sym typeface="Tahoma"/>
              </a:rPr>
              <a:t>Use a global constant to fill in the missing value</a:t>
            </a:r>
            <a:r>
              <a:rPr b="0" i="0" lang="en-US" sz="1800" u="none">
                <a:solidFill>
                  <a:schemeClr val="dk1"/>
                </a:solidFill>
                <a:latin typeface="Tahoma"/>
                <a:ea typeface="Tahoma"/>
                <a:cs typeface="Tahoma"/>
                <a:sym typeface="Tahoma"/>
              </a:rPr>
              <a:t>: Replace all missing attribute values by the same constant such as a label like </a:t>
            </a:r>
            <a:r>
              <a:rPr b="0" i="1" lang="en-US" sz="1800" u="none">
                <a:solidFill>
                  <a:schemeClr val="dk1"/>
                </a:solidFill>
                <a:latin typeface="Tahoma"/>
                <a:ea typeface="Tahoma"/>
                <a:cs typeface="Tahoma"/>
                <a:sym typeface="Tahoma"/>
              </a:rPr>
              <a:t>“Unknown” </a:t>
            </a:r>
            <a:endParaRPr/>
          </a:p>
          <a:p>
            <a:pPr indent="-388620" lvl="0" marL="457200" rtl="0" algn="l">
              <a:lnSpc>
                <a:spcPct val="100000"/>
              </a:lnSpc>
              <a:spcBef>
                <a:spcPts val="360"/>
              </a:spcBef>
              <a:spcAft>
                <a:spcPts val="0"/>
              </a:spcAft>
              <a:buClr>
                <a:schemeClr val="folHlink"/>
              </a:buClr>
              <a:buSzPts val="1080"/>
              <a:buFont typeface="Tahoma"/>
              <a:buNone/>
            </a:pPr>
            <a:r>
              <a:t/>
            </a:r>
            <a:endParaRPr b="0" i="1" sz="1800" u="none">
              <a:solidFill>
                <a:schemeClr val="dk1"/>
              </a:solidFill>
              <a:latin typeface="Tahoma"/>
              <a:ea typeface="Tahoma"/>
              <a:cs typeface="Tahoma"/>
              <a:sym typeface="Tahoma"/>
            </a:endParaRPr>
          </a:p>
          <a:p>
            <a:pPr indent="-457200" lvl="0" marL="457200" rtl="0" algn="l">
              <a:lnSpc>
                <a:spcPct val="100000"/>
              </a:lnSpc>
              <a:spcBef>
                <a:spcPts val="360"/>
              </a:spcBef>
              <a:spcAft>
                <a:spcPts val="0"/>
              </a:spcAft>
              <a:buClr>
                <a:schemeClr val="folHlink"/>
              </a:buClr>
              <a:buSzPts val="1080"/>
              <a:buFont typeface="Tahoma"/>
              <a:buAutoNum type="arabicPeriod"/>
            </a:pPr>
            <a:r>
              <a:rPr b="1" i="0" lang="en-US" sz="1800" u="none">
                <a:solidFill>
                  <a:schemeClr val="dk1"/>
                </a:solidFill>
                <a:latin typeface="Tahoma"/>
                <a:ea typeface="Tahoma"/>
                <a:cs typeface="Tahoma"/>
                <a:sym typeface="Tahoma"/>
              </a:rPr>
              <a:t>Use a measure of central tendency for the attribute (e.g., the mean or median) to fill in the missing value</a:t>
            </a:r>
            <a:r>
              <a:rPr b="0" i="0" lang="en-US" sz="1800" u="none">
                <a:solidFill>
                  <a:schemeClr val="dk1"/>
                </a:solidFill>
                <a:latin typeface="Tahoma"/>
                <a:ea typeface="Tahoma"/>
                <a:cs typeface="Tahoma"/>
                <a:sym typeface="Tahoma"/>
              </a:rPr>
              <a:t>.</a:t>
            </a:r>
            <a:endParaRPr/>
          </a:p>
          <a:p>
            <a:pPr indent="-388620" lvl="0" marL="457200" rtl="0" algn="l">
              <a:lnSpc>
                <a:spcPct val="100000"/>
              </a:lnSpc>
              <a:spcBef>
                <a:spcPts val="360"/>
              </a:spcBef>
              <a:spcAft>
                <a:spcPts val="0"/>
              </a:spcAft>
              <a:buClr>
                <a:schemeClr val="folHlink"/>
              </a:buClr>
              <a:buSzPts val="1080"/>
              <a:buFont typeface="Tahoma"/>
              <a:buNone/>
            </a:pPr>
            <a:r>
              <a:t/>
            </a:r>
            <a:endParaRPr b="0" i="0" sz="1800" u="none">
              <a:solidFill>
                <a:schemeClr val="dk1"/>
              </a:solidFill>
              <a:latin typeface="Tahoma"/>
              <a:ea typeface="Tahoma"/>
              <a:cs typeface="Tahoma"/>
              <a:sym typeface="Tahoma"/>
            </a:endParaRPr>
          </a:p>
          <a:p>
            <a:pPr indent="-457200" lvl="0" marL="457200" rtl="0" algn="l">
              <a:lnSpc>
                <a:spcPct val="100000"/>
              </a:lnSpc>
              <a:spcBef>
                <a:spcPts val="360"/>
              </a:spcBef>
              <a:spcAft>
                <a:spcPts val="0"/>
              </a:spcAft>
              <a:buClr>
                <a:schemeClr val="folHlink"/>
              </a:buClr>
              <a:buSzPts val="1080"/>
              <a:buFont typeface="Tahoma"/>
              <a:buAutoNum type="arabicPeriod"/>
            </a:pPr>
            <a:r>
              <a:rPr b="0" i="0" lang="en-US" sz="1800" u="none">
                <a:solidFill>
                  <a:schemeClr val="dk1"/>
                </a:solidFill>
                <a:latin typeface="Tahoma"/>
                <a:ea typeface="Tahoma"/>
                <a:cs typeface="Tahoma"/>
                <a:sym typeface="Tahoma"/>
              </a:rPr>
              <a:t> </a:t>
            </a:r>
            <a:r>
              <a:rPr b="1" i="0" lang="en-US" sz="1800" u="none">
                <a:solidFill>
                  <a:schemeClr val="dk1"/>
                </a:solidFill>
                <a:latin typeface="Tahoma"/>
                <a:ea typeface="Tahoma"/>
                <a:cs typeface="Tahoma"/>
                <a:sym typeface="Tahoma"/>
              </a:rPr>
              <a:t>Use the attribute mean or median for all samples belonging to the same class as the given tuple.</a:t>
            </a:r>
            <a:endParaRPr/>
          </a:p>
          <a:p>
            <a:pPr indent="-388620" lvl="0" marL="457200" rtl="0" algn="l">
              <a:lnSpc>
                <a:spcPct val="100000"/>
              </a:lnSpc>
              <a:spcBef>
                <a:spcPts val="360"/>
              </a:spcBef>
              <a:spcAft>
                <a:spcPts val="0"/>
              </a:spcAft>
              <a:buClr>
                <a:schemeClr val="folHlink"/>
              </a:buClr>
              <a:buSzPts val="1080"/>
              <a:buFont typeface="Tahoma"/>
              <a:buNone/>
            </a:pPr>
            <a:r>
              <a:t/>
            </a:r>
            <a:endParaRPr b="1" i="0" sz="1800" u="none">
              <a:solidFill>
                <a:schemeClr val="dk1"/>
              </a:solidFill>
              <a:latin typeface="Tahoma"/>
              <a:ea typeface="Tahoma"/>
              <a:cs typeface="Tahoma"/>
              <a:sym typeface="Tahoma"/>
            </a:endParaRPr>
          </a:p>
          <a:p>
            <a:pPr indent="-457200" lvl="0" marL="457200" rtl="0" algn="l">
              <a:lnSpc>
                <a:spcPct val="100000"/>
              </a:lnSpc>
              <a:spcBef>
                <a:spcPts val="360"/>
              </a:spcBef>
              <a:spcAft>
                <a:spcPts val="0"/>
              </a:spcAft>
              <a:buClr>
                <a:schemeClr val="folHlink"/>
              </a:buClr>
              <a:buSzPts val="1080"/>
              <a:buFont typeface="Tahoma"/>
              <a:buAutoNum type="arabicPeriod"/>
            </a:pPr>
            <a:r>
              <a:rPr b="1" i="0" lang="en-US" sz="1800" u="none">
                <a:solidFill>
                  <a:schemeClr val="dk1"/>
                </a:solidFill>
                <a:latin typeface="Tahoma"/>
                <a:ea typeface="Tahoma"/>
                <a:cs typeface="Tahoma"/>
                <a:sym typeface="Tahoma"/>
              </a:rPr>
              <a:t> Use The most probable value: inference-based such as Bayesian formula or decision tree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87" name="Google Shape;187;p30"/>
          <p:cNvSpPr txBox="1"/>
          <p:nvPr>
            <p:ph type="title"/>
          </p:nvPr>
        </p:nvSpPr>
        <p:spPr>
          <a:xfrm>
            <a:off x="1676400" y="228600"/>
            <a:ext cx="5638800" cy="762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lang="en-US"/>
              <a:t>Data Cleaning:</a:t>
            </a:r>
            <a:r>
              <a:rPr b="0" i="0" lang="en-US" sz="3600" u="none">
                <a:solidFill>
                  <a:schemeClr val="dk2"/>
                </a:solidFill>
                <a:latin typeface="Tahoma"/>
                <a:ea typeface="Tahoma"/>
                <a:cs typeface="Tahoma"/>
                <a:sym typeface="Tahoma"/>
              </a:rPr>
              <a:t>Noisy Data</a:t>
            </a:r>
            <a:endParaRPr/>
          </a:p>
        </p:txBody>
      </p:sp>
      <p:sp>
        <p:nvSpPr>
          <p:cNvPr id="188" name="Google Shape;188;p30"/>
          <p:cNvSpPr txBox="1"/>
          <p:nvPr>
            <p:ph idx="1" type="body"/>
          </p:nvPr>
        </p:nvSpPr>
        <p:spPr>
          <a:xfrm>
            <a:off x="285750" y="1371600"/>
            <a:ext cx="840105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Noise: random error or variance in a measured variable</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Meaningless data that can not be interpreted by machines</a:t>
            </a:r>
            <a:endParaRPr b="0" i="0" sz="2400" u="none">
              <a:solidFill>
                <a:schemeClr val="dk1"/>
              </a:solidFill>
              <a:latin typeface="Tahoma"/>
              <a:ea typeface="Tahoma"/>
              <a:cs typeface="Tahoma"/>
              <a:sym typeface="Tahoma"/>
            </a:endParaRPr>
          </a:p>
          <a:p>
            <a:pPr indent="-342900" lvl="0" marL="342900" rtl="0" algn="l">
              <a:lnSpc>
                <a:spcPct val="100000"/>
              </a:lnSpc>
              <a:spcBef>
                <a:spcPts val="480"/>
              </a:spcBef>
              <a:spcAft>
                <a:spcPts val="0"/>
              </a:spcAft>
              <a:buSzPts val="1440"/>
              <a:buChar char="■"/>
            </a:pPr>
            <a:r>
              <a:rPr lang="en-US" sz="2400"/>
              <a:t>Noisy data (incorrect values) may come from</a:t>
            </a:r>
            <a:endParaRPr/>
          </a:p>
          <a:p>
            <a:pPr indent="-292735" lvl="1" marL="742950" rtl="0" algn="l">
              <a:lnSpc>
                <a:spcPct val="100000"/>
              </a:lnSpc>
              <a:spcBef>
                <a:spcPts val="400"/>
              </a:spcBef>
              <a:spcAft>
                <a:spcPts val="0"/>
              </a:spcAft>
              <a:buSzPts val="1100"/>
              <a:buChar char="■"/>
            </a:pPr>
            <a:r>
              <a:rPr lang="en-US" sz="2000"/>
              <a:t>Faulty data collection instruments</a:t>
            </a:r>
            <a:endParaRPr/>
          </a:p>
          <a:p>
            <a:pPr indent="-292735" lvl="1" marL="742950" rtl="0" algn="l">
              <a:lnSpc>
                <a:spcPct val="100000"/>
              </a:lnSpc>
              <a:spcBef>
                <a:spcPts val="400"/>
              </a:spcBef>
              <a:spcAft>
                <a:spcPts val="0"/>
              </a:spcAft>
              <a:buSzPts val="1100"/>
              <a:buChar char="■"/>
            </a:pPr>
            <a:r>
              <a:rPr lang="en-US" sz="2000"/>
              <a:t>Human or computer error at data entry</a:t>
            </a:r>
            <a:endParaRPr/>
          </a:p>
          <a:p>
            <a:pPr indent="-292735" lvl="1" marL="742950" rtl="0" algn="l">
              <a:lnSpc>
                <a:spcPct val="100000"/>
              </a:lnSpc>
              <a:spcBef>
                <a:spcPts val="400"/>
              </a:spcBef>
              <a:spcAft>
                <a:spcPts val="0"/>
              </a:spcAft>
              <a:buSzPts val="1100"/>
              <a:buChar char="■"/>
            </a:pPr>
            <a:r>
              <a:rPr lang="en-US" sz="2000"/>
              <a:t>Errors in data transmission</a:t>
            </a:r>
            <a:endParaRPr/>
          </a:p>
          <a:p>
            <a:pPr indent="0" lvl="0" marL="342900" rtl="0" algn="l">
              <a:lnSpc>
                <a:spcPct val="100000"/>
              </a:lnSpc>
              <a:spcBef>
                <a:spcPts val="480"/>
              </a:spcBef>
              <a:spcAft>
                <a:spcPts val="0"/>
              </a:spcAft>
              <a:buSzPts val="1080"/>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94" name="Google Shape;194;p31"/>
          <p:cNvSpPr txBox="1"/>
          <p:nvPr>
            <p:ph type="title"/>
          </p:nvPr>
        </p:nvSpPr>
        <p:spPr>
          <a:xfrm>
            <a:off x="762000" y="381000"/>
            <a:ext cx="7640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How to Handle Noisy Data?</a:t>
            </a:r>
            <a:endParaRPr/>
          </a:p>
        </p:txBody>
      </p:sp>
      <p:sp>
        <p:nvSpPr>
          <p:cNvPr id="195" name="Google Shape;195;p31"/>
          <p:cNvSpPr txBox="1"/>
          <p:nvPr>
            <p:ph idx="1" type="body"/>
          </p:nvPr>
        </p:nvSpPr>
        <p:spPr>
          <a:xfrm>
            <a:off x="304800" y="1371600"/>
            <a:ext cx="8401050" cy="502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80"/>
              <a:buNone/>
            </a:pPr>
            <a:r>
              <a:rPr lang="en-US" sz="2000">
                <a:solidFill>
                  <a:schemeClr val="folHlink"/>
                </a:solidFill>
              </a:rPr>
              <a:t>I. </a:t>
            </a:r>
            <a:r>
              <a:rPr b="0" i="0" lang="en-US" sz="2000" u="none">
                <a:solidFill>
                  <a:schemeClr val="folHlink"/>
                </a:solidFill>
                <a:latin typeface="Tahoma"/>
                <a:ea typeface="Tahoma"/>
                <a:cs typeface="Tahoma"/>
                <a:sym typeface="Tahoma"/>
              </a:rPr>
              <a:t>Binning</a:t>
            </a:r>
            <a:endParaRPr/>
          </a:p>
          <a:p>
            <a:pPr indent="-342900" lvl="1" marL="742950" rtl="0" algn="l">
              <a:lnSpc>
                <a:spcPct val="100000"/>
              </a:lnSpc>
              <a:spcBef>
                <a:spcPts val="400"/>
              </a:spcBef>
              <a:spcAft>
                <a:spcPts val="0"/>
              </a:spcAft>
              <a:buClr>
                <a:srgbClr val="FF0000"/>
              </a:buClr>
              <a:buSzPts val="2000"/>
              <a:buFont typeface="Tahoma"/>
              <a:buChar char="■"/>
            </a:pPr>
            <a:r>
              <a:rPr lang="en-US" sz="2000">
                <a:solidFill>
                  <a:srgbClr val="333333"/>
                </a:solidFill>
                <a:highlight>
                  <a:srgbClr val="FFFFFF"/>
                </a:highlight>
              </a:rPr>
              <a:t>Binning is a technique where we sort the data and then partition the data into equal frequency bins. Then you may either replace the noisy data with the bin mean bin median or the bin boundary.</a:t>
            </a:r>
            <a:endParaRPr sz="2000">
              <a:solidFill>
                <a:srgbClr val="333333"/>
              </a:solidFill>
              <a:highlight>
                <a:srgbClr val="FFFFFF"/>
              </a:highlight>
            </a:endParaRPr>
          </a:p>
          <a:p>
            <a:pPr indent="0" lvl="0" marL="742950" rtl="0" algn="l">
              <a:lnSpc>
                <a:spcPct val="100000"/>
              </a:lnSpc>
              <a:spcBef>
                <a:spcPts val="400"/>
              </a:spcBef>
              <a:spcAft>
                <a:spcPts val="0"/>
              </a:spcAft>
              <a:buSzPts val="1080"/>
              <a:buNone/>
            </a:pPr>
            <a:r>
              <a:t/>
            </a:r>
            <a:endParaRPr sz="2000">
              <a:solidFill>
                <a:srgbClr val="333333"/>
              </a:solidFill>
              <a:highlight>
                <a:srgbClr val="FFFFFF"/>
              </a:highlight>
            </a:endParaRPr>
          </a:p>
          <a:p>
            <a:pPr indent="-342900" lvl="1" marL="742950" rtl="0" algn="l">
              <a:lnSpc>
                <a:spcPct val="100000"/>
              </a:lnSpc>
              <a:spcBef>
                <a:spcPts val="400"/>
              </a:spcBef>
              <a:spcAft>
                <a:spcPts val="0"/>
              </a:spcAft>
              <a:buClr>
                <a:srgbClr val="FF0000"/>
              </a:buClr>
              <a:buSzPts val="2000"/>
              <a:buChar char="■"/>
            </a:pPr>
            <a:r>
              <a:rPr lang="en-US" sz="2000">
                <a:solidFill>
                  <a:srgbClr val="333333"/>
                </a:solidFill>
                <a:highlight>
                  <a:srgbClr val="FFFFFF"/>
                </a:highlight>
              </a:rPr>
              <a:t> There are three methods for smoothing data in the bin.</a:t>
            </a:r>
            <a:endParaRPr sz="2000">
              <a:solidFill>
                <a:srgbClr val="333333"/>
              </a:solidFill>
              <a:highlight>
                <a:srgbClr val="FFFFFF"/>
              </a:highlight>
            </a:endParaRPr>
          </a:p>
          <a:p>
            <a:pPr indent="-215900" lvl="0" marL="673100" marR="25400" rtl="0" algn="l">
              <a:lnSpc>
                <a:spcPct val="100000"/>
              </a:lnSpc>
              <a:spcBef>
                <a:spcPts val="0"/>
              </a:spcBef>
              <a:spcAft>
                <a:spcPts val="0"/>
              </a:spcAft>
              <a:buClr>
                <a:schemeClr val="dk1"/>
              </a:buClr>
              <a:buSzPts val="2000"/>
              <a:buFont typeface="Roboto"/>
              <a:buChar char="○"/>
            </a:pPr>
            <a:r>
              <a:rPr b="1" lang="en-US" sz="2000">
                <a:highlight>
                  <a:srgbClr val="FFFFFF"/>
                </a:highlight>
              </a:rPr>
              <a:t>Smoothing by bin mean method:</a:t>
            </a:r>
            <a:r>
              <a:rPr lang="en-US" sz="2000">
                <a:highlight>
                  <a:srgbClr val="FFFFFF"/>
                </a:highlight>
              </a:rPr>
              <a:t> In this method, the values in the bin are replaced by the mean value of the bin.</a:t>
            </a:r>
            <a:endParaRPr sz="2000">
              <a:highlight>
                <a:srgbClr val="FFFFFF"/>
              </a:highlight>
            </a:endParaRPr>
          </a:p>
          <a:p>
            <a:pPr indent="-215900" lvl="0" marL="673100" marR="25400" rtl="0" algn="l">
              <a:lnSpc>
                <a:spcPct val="100000"/>
              </a:lnSpc>
              <a:spcBef>
                <a:spcPts val="0"/>
              </a:spcBef>
              <a:spcAft>
                <a:spcPts val="0"/>
              </a:spcAft>
              <a:buClr>
                <a:schemeClr val="dk1"/>
              </a:buClr>
              <a:buSzPts val="2000"/>
              <a:buFont typeface="Roboto"/>
              <a:buChar char="○"/>
            </a:pPr>
            <a:r>
              <a:rPr b="1" lang="en-US" sz="2000">
                <a:highlight>
                  <a:srgbClr val="FFFFFF"/>
                </a:highlight>
              </a:rPr>
              <a:t>Smoothing by bin median:</a:t>
            </a:r>
            <a:r>
              <a:rPr lang="en-US" sz="2000">
                <a:highlight>
                  <a:srgbClr val="FFFFFF"/>
                </a:highlight>
              </a:rPr>
              <a:t> In this method, the values in the bin are replaced by the median value.</a:t>
            </a:r>
            <a:endParaRPr sz="2000">
              <a:highlight>
                <a:srgbClr val="FFFFFF"/>
              </a:highlight>
            </a:endParaRPr>
          </a:p>
          <a:p>
            <a:pPr indent="-215900" lvl="0" marL="673100" marR="25400" rtl="0" algn="l">
              <a:lnSpc>
                <a:spcPct val="100000"/>
              </a:lnSpc>
              <a:spcBef>
                <a:spcPts val="0"/>
              </a:spcBef>
              <a:spcAft>
                <a:spcPts val="0"/>
              </a:spcAft>
              <a:buClr>
                <a:schemeClr val="dk1"/>
              </a:buClr>
              <a:buSzPts val="2000"/>
              <a:buFont typeface="Roboto"/>
              <a:buChar char="○"/>
            </a:pPr>
            <a:r>
              <a:rPr b="1" lang="en-US" sz="2000">
                <a:highlight>
                  <a:srgbClr val="FFFFFF"/>
                </a:highlight>
              </a:rPr>
              <a:t>Smoothing by bin boundary:</a:t>
            </a:r>
            <a:r>
              <a:rPr lang="en-US" sz="2000">
                <a:highlight>
                  <a:srgbClr val="FFFFFF"/>
                </a:highlight>
              </a:rPr>
              <a:t> In this method, the  minimum and maximum values of the bin values are taken, and the closest boundary value replaces the values.</a:t>
            </a:r>
            <a:endParaRPr sz="2000">
              <a:highlight>
                <a:srgbClr val="FFFFFF"/>
              </a:highlight>
            </a:endParaRPr>
          </a:p>
          <a:p>
            <a:pPr indent="0" lvl="0" marL="742950" rtl="0" algn="l">
              <a:lnSpc>
                <a:spcPct val="100000"/>
              </a:lnSpc>
              <a:spcBef>
                <a:spcPts val="400"/>
              </a:spcBef>
              <a:spcAft>
                <a:spcPts val="0"/>
              </a:spcAft>
              <a:buSzPts val="1080"/>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01" name="Google Shape;201;p32"/>
          <p:cNvSpPr txBox="1"/>
          <p:nvPr>
            <p:ph type="title"/>
          </p:nvPr>
        </p:nvSpPr>
        <p:spPr>
          <a:xfrm>
            <a:off x="762000" y="381000"/>
            <a:ext cx="76407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How to Handle Noisy Data?</a:t>
            </a:r>
            <a:endParaRPr/>
          </a:p>
        </p:txBody>
      </p:sp>
      <p:sp>
        <p:nvSpPr>
          <p:cNvPr id="202" name="Google Shape;202;p32"/>
          <p:cNvSpPr txBox="1"/>
          <p:nvPr>
            <p:ph idx="1" type="body"/>
          </p:nvPr>
        </p:nvSpPr>
        <p:spPr>
          <a:xfrm>
            <a:off x="304800" y="1371600"/>
            <a:ext cx="8401200" cy="502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80"/>
              <a:buNone/>
            </a:pPr>
            <a:r>
              <a:rPr lang="en-US" sz="2000">
                <a:solidFill>
                  <a:schemeClr val="folHlink"/>
                </a:solidFill>
              </a:rPr>
              <a:t>I. </a:t>
            </a:r>
            <a:r>
              <a:rPr b="0" i="0" lang="en-US" sz="2000" u="none">
                <a:solidFill>
                  <a:schemeClr val="folHlink"/>
                </a:solidFill>
                <a:latin typeface="Tahoma"/>
                <a:ea typeface="Tahoma"/>
                <a:cs typeface="Tahoma"/>
                <a:sym typeface="Tahoma"/>
              </a:rPr>
              <a:t>Binning Example</a:t>
            </a:r>
            <a:endParaRPr/>
          </a:p>
          <a:p>
            <a:pPr indent="0" lvl="0" marL="742950" rtl="0" algn="l">
              <a:lnSpc>
                <a:spcPct val="100000"/>
              </a:lnSpc>
              <a:spcBef>
                <a:spcPts val="400"/>
              </a:spcBef>
              <a:spcAft>
                <a:spcPts val="0"/>
              </a:spcAft>
              <a:buSzPts val="1080"/>
              <a:buNone/>
            </a:pPr>
            <a:r>
              <a:t/>
            </a:r>
            <a:endParaRPr/>
          </a:p>
        </p:txBody>
      </p:sp>
      <p:sp>
        <p:nvSpPr>
          <p:cNvPr id="203" name="Google Shape;203;p32"/>
          <p:cNvSpPr txBox="1"/>
          <p:nvPr/>
        </p:nvSpPr>
        <p:spPr>
          <a:xfrm>
            <a:off x="543750" y="1882200"/>
            <a:ext cx="8077200" cy="3200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960"/>
              <a:buFont typeface="Noto Sans Symbols"/>
              <a:buChar char="❑"/>
            </a:pPr>
            <a:r>
              <a:rPr b="0" i="0" lang="en-US" sz="1600" u="none" cap="none" strike="noStrike">
                <a:solidFill>
                  <a:schemeClr val="dk1"/>
                </a:solidFill>
                <a:latin typeface="Tahoma"/>
                <a:ea typeface="Tahoma"/>
                <a:cs typeface="Tahoma"/>
                <a:sym typeface="Tahoma"/>
              </a:rPr>
              <a:t>Sorted data for price (in dollars): 4, 8, 9, 15, 21, 21, 24, 25, 26, 28, 29, 34</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Partition into equal-frequency (equi-depth) bins: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1: 4, 8, 9, 15</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2: 21, 21, 24, 25</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3: 26, 28, 29, 34</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Smoothing by bin means: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1: 9, 9, 9, 9</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2: 23, 23, 23, 23</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3: 29, 29, 29, 29</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Smoothing by bin boundaries: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1: 4, 4, 4, 15</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2: 21, 21, 25, 25</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 Bin 3: 26, 26, 26, 34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210" name="Google Shape;210;p33"/>
          <p:cNvSpPr txBox="1"/>
          <p:nvPr>
            <p:ph type="title"/>
          </p:nvPr>
        </p:nvSpPr>
        <p:spPr>
          <a:xfrm>
            <a:off x="762000" y="381000"/>
            <a:ext cx="76407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How to Handle Noisy Data?</a:t>
            </a:r>
            <a:endParaRPr/>
          </a:p>
        </p:txBody>
      </p:sp>
      <p:sp>
        <p:nvSpPr>
          <p:cNvPr id="211" name="Google Shape;211;p33"/>
          <p:cNvSpPr txBox="1"/>
          <p:nvPr>
            <p:ph idx="1" type="body"/>
          </p:nvPr>
        </p:nvSpPr>
        <p:spPr>
          <a:xfrm>
            <a:off x="533400" y="834263"/>
            <a:ext cx="8610600" cy="309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80"/>
              <a:buNone/>
            </a:pPr>
            <a:r>
              <a:t/>
            </a:r>
            <a:endParaRPr sz="2400">
              <a:solidFill>
                <a:schemeClr val="folHlink"/>
              </a:solidFill>
            </a:endParaRPr>
          </a:p>
          <a:p>
            <a:pPr indent="0" lvl="0" marL="0" rtl="0" algn="l">
              <a:lnSpc>
                <a:spcPct val="100000"/>
              </a:lnSpc>
              <a:spcBef>
                <a:spcPts val="0"/>
              </a:spcBef>
              <a:spcAft>
                <a:spcPts val="0"/>
              </a:spcAft>
              <a:buSzPts val="1080"/>
              <a:buNone/>
            </a:pPr>
            <a:r>
              <a:t/>
            </a:r>
            <a:endParaRPr sz="2400">
              <a:solidFill>
                <a:schemeClr val="folHlink"/>
              </a:solidFill>
            </a:endParaRPr>
          </a:p>
          <a:p>
            <a:pPr indent="0" lvl="0" marL="0" rtl="0" algn="l">
              <a:lnSpc>
                <a:spcPct val="100000"/>
              </a:lnSpc>
              <a:spcBef>
                <a:spcPts val="0"/>
              </a:spcBef>
              <a:spcAft>
                <a:spcPts val="0"/>
              </a:spcAft>
              <a:buSzPts val="1080"/>
              <a:buNone/>
            </a:pPr>
            <a:r>
              <a:rPr lang="en-US" sz="2400">
                <a:solidFill>
                  <a:schemeClr val="folHlink"/>
                </a:solidFill>
              </a:rPr>
              <a:t>II. </a:t>
            </a:r>
            <a:r>
              <a:rPr b="0" i="0" lang="en-US" sz="2400" u="none">
                <a:solidFill>
                  <a:schemeClr val="folHlink"/>
                </a:solidFill>
                <a:latin typeface="Tahoma"/>
                <a:ea typeface="Tahoma"/>
                <a:cs typeface="Tahoma"/>
                <a:sym typeface="Tahoma"/>
              </a:rPr>
              <a:t>Regression</a:t>
            </a:r>
            <a:endParaRPr b="0" i="0" sz="2400" u="none">
              <a:solidFill>
                <a:schemeClr val="folHlink"/>
              </a:solidFill>
              <a:latin typeface="Tahoma"/>
              <a:ea typeface="Tahoma"/>
              <a:cs typeface="Tahoma"/>
              <a:sym typeface="Tahoma"/>
            </a:endParaRPr>
          </a:p>
          <a:p>
            <a:pPr indent="0" lvl="0" marL="0" rtl="0" algn="l">
              <a:lnSpc>
                <a:spcPct val="100000"/>
              </a:lnSpc>
              <a:spcBef>
                <a:spcPts val="0"/>
              </a:spcBef>
              <a:spcAft>
                <a:spcPts val="0"/>
              </a:spcAft>
              <a:buSzPts val="1080"/>
              <a:buNone/>
            </a:pPr>
            <a:r>
              <a:t/>
            </a:r>
            <a:endParaRPr sz="2400">
              <a:solidFill>
                <a:schemeClr val="folHlink"/>
              </a:solidFill>
            </a:endParaRPr>
          </a:p>
          <a:p>
            <a:pPr indent="-355600" lvl="0" marL="457200" rtl="0" algn="l">
              <a:lnSpc>
                <a:spcPct val="100000"/>
              </a:lnSpc>
              <a:spcBef>
                <a:spcPts val="0"/>
              </a:spcBef>
              <a:spcAft>
                <a:spcPts val="0"/>
              </a:spcAft>
              <a:buClr>
                <a:srgbClr val="383838"/>
              </a:buClr>
              <a:buSzPts val="2000"/>
              <a:buChar char="■"/>
            </a:pPr>
            <a:r>
              <a:rPr lang="en-US" sz="2000">
                <a:solidFill>
                  <a:srgbClr val="383838"/>
                </a:solidFill>
                <a:highlight>
                  <a:srgbClr val="FFFFFF"/>
                </a:highlight>
              </a:rPr>
              <a:t>This is used to smooth the data and will help to handle data when unnecessary data is present.</a:t>
            </a:r>
            <a:endParaRPr sz="2000">
              <a:solidFill>
                <a:srgbClr val="383838"/>
              </a:solidFill>
              <a:highlight>
                <a:srgbClr val="FFFFFF"/>
              </a:highlight>
            </a:endParaRPr>
          </a:p>
          <a:p>
            <a:pPr indent="-355600" lvl="0" marL="457200" rtl="0" algn="l">
              <a:lnSpc>
                <a:spcPct val="100000"/>
              </a:lnSpc>
              <a:spcBef>
                <a:spcPts val="0"/>
              </a:spcBef>
              <a:spcAft>
                <a:spcPts val="0"/>
              </a:spcAft>
              <a:buClr>
                <a:srgbClr val="383838"/>
              </a:buClr>
              <a:buSzPts val="2000"/>
              <a:buChar char="■"/>
            </a:pPr>
            <a:r>
              <a:rPr lang="en-US" sz="2000">
                <a:solidFill>
                  <a:srgbClr val="383838"/>
                </a:solidFill>
                <a:highlight>
                  <a:srgbClr val="FFFFFF"/>
                </a:highlight>
              </a:rPr>
              <a:t> For the analysis, purpose regression helps to decide the variable which is suitable for our analysis.</a:t>
            </a:r>
            <a:endParaRPr sz="2000">
              <a:solidFill>
                <a:srgbClr val="383838"/>
              </a:solidFill>
              <a:highlight>
                <a:srgbClr val="FFFFFF"/>
              </a:highlight>
            </a:endParaRPr>
          </a:p>
          <a:p>
            <a:pPr indent="0" lvl="0" marL="0" rtl="0" algn="l">
              <a:lnSpc>
                <a:spcPct val="100000"/>
              </a:lnSpc>
              <a:spcBef>
                <a:spcPts val="0"/>
              </a:spcBef>
              <a:spcAft>
                <a:spcPts val="0"/>
              </a:spcAft>
              <a:buSzPts val="1080"/>
              <a:buNone/>
            </a:pPr>
            <a:r>
              <a:t/>
            </a:r>
            <a:endParaRPr sz="1350">
              <a:solidFill>
                <a:srgbClr val="383838"/>
              </a:solidFill>
              <a:highlight>
                <a:srgbClr val="FFFFFF"/>
              </a:highlight>
              <a:latin typeface="Arial"/>
              <a:ea typeface="Arial"/>
              <a:cs typeface="Arial"/>
              <a:sym typeface="Arial"/>
            </a:endParaRPr>
          </a:p>
          <a:p>
            <a:pPr indent="-303530" lvl="1" marL="742950" rtl="0" algn="l">
              <a:lnSpc>
                <a:spcPct val="100000"/>
              </a:lnSpc>
              <a:spcBef>
                <a:spcPts val="480"/>
              </a:spcBef>
              <a:spcAft>
                <a:spcPts val="0"/>
              </a:spcAft>
              <a:buClr>
                <a:schemeClr val="hlink"/>
              </a:buClr>
              <a:buSzPts val="1600"/>
              <a:buFont typeface="Noto Sans Symbols"/>
              <a:buChar char="■"/>
            </a:pPr>
            <a:r>
              <a:rPr b="1" lang="en-US" sz="2000">
                <a:solidFill>
                  <a:srgbClr val="333333"/>
                </a:solidFill>
                <a:highlight>
                  <a:srgbClr val="FFFFFF"/>
                </a:highlight>
              </a:rPr>
              <a:t>Linear regression</a:t>
            </a:r>
            <a:r>
              <a:rPr lang="en-US" sz="2000">
                <a:solidFill>
                  <a:srgbClr val="333333"/>
                </a:solidFill>
                <a:highlight>
                  <a:srgbClr val="FFFFFF"/>
                </a:highlight>
              </a:rPr>
              <a:t> refers to finding the best line to fit between two variables so that one can be used to predict the other. </a:t>
            </a:r>
            <a:endParaRPr sz="2000">
              <a:solidFill>
                <a:srgbClr val="333333"/>
              </a:solidFill>
              <a:highlight>
                <a:srgbClr val="FFFFFF"/>
              </a:highlight>
            </a:endParaRPr>
          </a:p>
          <a:p>
            <a:pPr indent="-303530" lvl="1" marL="742950" rtl="0" algn="l">
              <a:lnSpc>
                <a:spcPct val="100000"/>
              </a:lnSpc>
              <a:spcBef>
                <a:spcPts val="480"/>
              </a:spcBef>
              <a:spcAft>
                <a:spcPts val="0"/>
              </a:spcAft>
              <a:buClr>
                <a:schemeClr val="hlink"/>
              </a:buClr>
              <a:buSzPts val="1600"/>
              <a:buFont typeface="Noto Sans Symbols"/>
              <a:buChar char="■"/>
            </a:pPr>
            <a:r>
              <a:rPr b="1" lang="en-US" sz="2000">
                <a:solidFill>
                  <a:srgbClr val="333333"/>
                </a:solidFill>
                <a:highlight>
                  <a:srgbClr val="FFFFFF"/>
                </a:highlight>
              </a:rPr>
              <a:t>Multiple linear regression</a:t>
            </a:r>
            <a:r>
              <a:rPr lang="en-US" sz="2000">
                <a:solidFill>
                  <a:srgbClr val="333333"/>
                </a:solidFill>
                <a:highlight>
                  <a:srgbClr val="FFFFFF"/>
                </a:highlight>
              </a:rPr>
              <a:t> involves more than two variables. </a:t>
            </a:r>
            <a:endParaRPr sz="2000">
              <a:solidFill>
                <a:srgbClr val="333333"/>
              </a:solidFill>
              <a:highlight>
                <a:srgbClr val="FFFFFF"/>
              </a:highlight>
            </a:endParaRPr>
          </a:p>
          <a:p>
            <a:pPr indent="0" lvl="0" marL="742950" rtl="0" algn="l">
              <a:lnSpc>
                <a:spcPct val="100000"/>
              </a:lnSpc>
              <a:spcBef>
                <a:spcPts val="480"/>
              </a:spcBef>
              <a:spcAft>
                <a:spcPts val="0"/>
              </a:spcAft>
              <a:buSzPts val="1080"/>
              <a:buNone/>
            </a:pPr>
            <a:r>
              <a:t/>
            </a:r>
            <a:endParaRPr sz="2000">
              <a:solidFill>
                <a:srgbClr val="333333"/>
              </a:solidFill>
              <a:highlight>
                <a:srgbClr val="FFFFFF"/>
              </a:highlight>
            </a:endParaRPr>
          </a:p>
          <a:p>
            <a:pPr indent="-303530" lvl="1" marL="742950" rtl="0" algn="l">
              <a:lnSpc>
                <a:spcPct val="100000"/>
              </a:lnSpc>
              <a:spcBef>
                <a:spcPts val="480"/>
              </a:spcBef>
              <a:spcAft>
                <a:spcPts val="0"/>
              </a:spcAft>
              <a:buClr>
                <a:schemeClr val="hlink"/>
              </a:buClr>
              <a:buSzPts val="1600"/>
              <a:buFont typeface="Noto Sans Symbols"/>
              <a:buChar char="■"/>
            </a:pPr>
            <a:r>
              <a:rPr lang="en-US" sz="2000">
                <a:solidFill>
                  <a:srgbClr val="333333"/>
                </a:solidFill>
                <a:highlight>
                  <a:srgbClr val="FFFFFF"/>
                </a:highlight>
              </a:rPr>
              <a:t>Using regression to find a mathematical equation to fit into the data helps to smooth out the noise.</a:t>
            </a:r>
            <a:endParaRPr sz="2000"/>
          </a:p>
          <a:p>
            <a:pPr indent="0" lvl="0" marL="742950" rtl="0" algn="l">
              <a:lnSpc>
                <a:spcPct val="100000"/>
              </a:lnSpc>
              <a:spcBef>
                <a:spcPts val="480"/>
              </a:spcBef>
              <a:spcAft>
                <a:spcPts val="0"/>
              </a:spcAft>
              <a:buSzPts val="1080"/>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17" name="Google Shape;217;p34"/>
          <p:cNvSpPr txBox="1"/>
          <p:nvPr>
            <p:ph type="title"/>
          </p:nvPr>
        </p:nvSpPr>
        <p:spPr>
          <a:xfrm>
            <a:off x="762000" y="381000"/>
            <a:ext cx="7640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How to Handle Noisy Data?</a:t>
            </a:r>
            <a:endParaRPr/>
          </a:p>
        </p:txBody>
      </p:sp>
      <p:sp>
        <p:nvSpPr>
          <p:cNvPr id="218" name="Google Shape;218;p34"/>
          <p:cNvSpPr txBox="1"/>
          <p:nvPr>
            <p:ph idx="1" type="body"/>
          </p:nvPr>
        </p:nvSpPr>
        <p:spPr>
          <a:xfrm>
            <a:off x="304800" y="1371600"/>
            <a:ext cx="8610600" cy="502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80"/>
              <a:buNone/>
            </a:pPr>
            <a:r>
              <a:rPr lang="en-US" sz="2400">
                <a:solidFill>
                  <a:schemeClr val="folHlink"/>
                </a:solidFill>
              </a:rPr>
              <a:t>III. </a:t>
            </a:r>
            <a:r>
              <a:rPr b="0" i="0" lang="en-US" sz="2400" u="none">
                <a:solidFill>
                  <a:schemeClr val="folHlink"/>
                </a:solidFill>
                <a:latin typeface="Tahoma"/>
                <a:ea typeface="Tahoma"/>
                <a:cs typeface="Tahoma"/>
                <a:sym typeface="Tahoma"/>
              </a:rPr>
              <a:t>Outlier Analysis</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detect and remove outliers</a:t>
            </a:r>
            <a:endParaRPr/>
          </a:p>
        </p:txBody>
      </p:sp>
      <p:sp>
        <p:nvSpPr>
          <p:cNvPr id="219" name="Google Shape;219;p34"/>
          <p:cNvSpPr/>
          <p:nvPr/>
        </p:nvSpPr>
        <p:spPr>
          <a:xfrm>
            <a:off x="6451600" y="6019800"/>
            <a:ext cx="142875" cy="146050"/>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20" name="Google Shape;220;p34"/>
          <p:cNvSpPr/>
          <p:nvPr/>
        </p:nvSpPr>
        <p:spPr>
          <a:xfrm>
            <a:off x="3098800" y="5943600"/>
            <a:ext cx="142875" cy="146050"/>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21" name="Google Shape;221;p34"/>
          <p:cNvSpPr/>
          <p:nvPr/>
        </p:nvSpPr>
        <p:spPr>
          <a:xfrm>
            <a:off x="6070600" y="3048000"/>
            <a:ext cx="142875" cy="146050"/>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222" name="Google Shape;222;p34"/>
          <p:cNvGrpSpPr/>
          <p:nvPr/>
        </p:nvGrpSpPr>
        <p:grpSpPr>
          <a:xfrm>
            <a:off x="3963987" y="5529262"/>
            <a:ext cx="173037" cy="173037"/>
            <a:chOff x="1900" y="3589"/>
            <a:chExt cx="109" cy="109"/>
          </a:xfrm>
        </p:grpSpPr>
        <p:cxnSp>
          <p:nvCxnSpPr>
            <p:cNvPr id="223" name="Google Shape;223;p34"/>
            <p:cNvCxnSpPr/>
            <p:nvPr/>
          </p:nvCxnSpPr>
          <p:spPr>
            <a:xfrm>
              <a:off x="1900" y="3637"/>
              <a:ext cx="109" cy="0"/>
            </a:xfrm>
            <a:prstGeom prst="straightConnector1">
              <a:avLst/>
            </a:prstGeom>
            <a:noFill/>
            <a:ln cap="flat" cmpd="sng" w="9525">
              <a:solidFill>
                <a:schemeClr val="dk1"/>
              </a:solidFill>
              <a:prstDash val="solid"/>
              <a:miter lim="800000"/>
              <a:headEnd len="sm" w="sm" type="none"/>
              <a:tailEnd len="sm" w="sm" type="none"/>
            </a:ln>
          </p:spPr>
        </p:cxnSp>
        <p:cxnSp>
          <p:nvCxnSpPr>
            <p:cNvPr id="224" name="Google Shape;224;p34"/>
            <p:cNvCxnSpPr/>
            <p:nvPr/>
          </p:nvCxnSpPr>
          <p:spPr>
            <a:xfrm rot="-5400000">
              <a:off x="1896" y="3643"/>
              <a:ext cx="109" cy="0"/>
            </a:xfrm>
            <a:prstGeom prst="straightConnector1">
              <a:avLst/>
            </a:prstGeom>
            <a:noFill/>
            <a:ln cap="flat" cmpd="sng" w="9525">
              <a:solidFill>
                <a:schemeClr val="dk1"/>
              </a:solidFill>
              <a:prstDash val="solid"/>
              <a:miter lim="800000"/>
              <a:headEnd len="sm" w="sm" type="none"/>
              <a:tailEnd len="sm" w="sm" type="none"/>
            </a:ln>
          </p:spPr>
        </p:cxnSp>
      </p:grpSp>
      <p:grpSp>
        <p:nvGrpSpPr>
          <p:cNvPr id="225" name="Google Shape;225;p34"/>
          <p:cNvGrpSpPr/>
          <p:nvPr/>
        </p:nvGrpSpPr>
        <p:grpSpPr>
          <a:xfrm>
            <a:off x="4983162" y="4310062"/>
            <a:ext cx="173037" cy="173037"/>
            <a:chOff x="1900" y="3589"/>
            <a:chExt cx="109" cy="109"/>
          </a:xfrm>
        </p:grpSpPr>
        <p:cxnSp>
          <p:nvCxnSpPr>
            <p:cNvPr id="226" name="Google Shape;226;p34"/>
            <p:cNvCxnSpPr/>
            <p:nvPr/>
          </p:nvCxnSpPr>
          <p:spPr>
            <a:xfrm>
              <a:off x="1900" y="3637"/>
              <a:ext cx="109" cy="0"/>
            </a:xfrm>
            <a:prstGeom prst="straightConnector1">
              <a:avLst/>
            </a:prstGeom>
            <a:noFill/>
            <a:ln cap="flat" cmpd="sng" w="9525">
              <a:solidFill>
                <a:schemeClr val="dk1"/>
              </a:solidFill>
              <a:prstDash val="solid"/>
              <a:miter lim="800000"/>
              <a:headEnd len="sm" w="sm" type="none"/>
              <a:tailEnd len="sm" w="sm" type="none"/>
            </a:ln>
          </p:spPr>
        </p:cxnSp>
        <p:cxnSp>
          <p:nvCxnSpPr>
            <p:cNvPr id="227" name="Google Shape;227;p34"/>
            <p:cNvCxnSpPr/>
            <p:nvPr/>
          </p:nvCxnSpPr>
          <p:spPr>
            <a:xfrm rot="-5400000">
              <a:off x="1896" y="3643"/>
              <a:ext cx="109" cy="0"/>
            </a:xfrm>
            <a:prstGeom prst="straightConnector1">
              <a:avLst/>
            </a:prstGeom>
            <a:noFill/>
            <a:ln cap="flat" cmpd="sng" w="9525">
              <a:solidFill>
                <a:schemeClr val="dk1"/>
              </a:solidFill>
              <a:prstDash val="solid"/>
              <a:miter lim="800000"/>
              <a:headEnd len="sm" w="sm" type="none"/>
              <a:tailEnd len="sm" w="sm" type="none"/>
            </a:ln>
          </p:spPr>
        </p:cxnSp>
      </p:grpSp>
      <p:grpSp>
        <p:nvGrpSpPr>
          <p:cNvPr id="228" name="Google Shape;228;p34"/>
          <p:cNvGrpSpPr/>
          <p:nvPr/>
        </p:nvGrpSpPr>
        <p:grpSpPr>
          <a:xfrm>
            <a:off x="2746375" y="4643437"/>
            <a:ext cx="173037" cy="173037"/>
            <a:chOff x="1900" y="3589"/>
            <a:chExt cx="109" cy="109"/>
          </a:xfrm>
        </p:grpSpPr>
        <p:cxnSp>
          <p:nvCxnSpPr>
            <p:cNvPr id="229" name="Google Shape;229;p34"/>
            <p:cNvCxnSpPr/>
            <p:nvPr/>
          </p:nvCxnSpPr>
          <p:spPr>
            <a:xfrm>
              <a:off x="1900" y="3637"/>
              <a:ext cx="109" cy="0"/>
            </a:xfrm>
            <a:prstGeom prst="straightConnector1">
              <a:avLst/>
            </a:prstGeom>
            <a:noFill/>
            <a:ln cap="flat" cmpd="sng" w="9525">
              <a:solidFill>
                <a:schemeClr val="dk1"/>
              </a:solidFill>
              <a:prstDash val="solid"/>
              <a:miter lim="800000"/>
              <a:headEnd len="sm" w="sm" type="none"/>
              <a:tailEnd len="sm" w="sm" type="none"/>
            </a:ln>
          </p:spPr>
        </p:cxnSp>
        <p:cxnSp>
          <p:nvCxnSpPr>
            <p:cNvPr id="230" name="Google Shape;230;p34"/>
            <p:cNvCxnSpPr/>
            <p:nvPr/>
          </p:nvCxnSpPr>
          <p:spPr>
            <a:xfrm rot="-5400000">
              <a:off x="1896" y="3643"/>
              <a:ext cx="109" cy="0"/>
            </a:xfrm>
            <a:prstGeom prst="straightConnector1">
              <a:avLst/>
            </a:prstGeom>
            <a:noFill/>
            <a:ln cap="flat" cmpd="sng" w="9525">
              <a:solidFill>
                <a:schemeClr val="dk1"/>
              </a:solidFill>
              <a:prstDash val="solid"/>
              <a:miter lim="800000"/>
              <a:headEnd len="sm" w="sm" type="none"/>
              <a:tailEnd len="sm" w="sm" type="none"/>
            </a:ln>
          </p:spPr>
        </p:cxnSp>
      </p:grpSp>
      <p:grpSp>
        <p:nvGrpSpPr>
          <p:cNvPr id="231" name="Google Shape;231;p34"/>
          <p:cNvGrpSpPr/>
          <p:nvPr/>
        </p:nvGrpSpPr>
        <p:grpSpPr>
          <a:xfrm>
            <a:off x="1193800" y="2514600"/>
            <a:ext cx="6016625" cy="4113212"/>
            <a:chOff x="1028" y="1418"/>
            <a:chExt cx="3790" cy="2591"/>
          </a:xfrm>
        </p:grpSpPr>
        <p:sp>
          <p:nvSpPr>
            <p:cNvPr id="232" name="Google Shape;232;p34"/>
            <p:cNvSpPr/>
            <p:nvPr/>
          </p:nvSpPr>
          <p:spPr>
            <a:xfrm>
              <a:off x="1755" y="2737"/>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3" name="Google Shape;233;p34"/>
            <p:cNvSpPr/>
            <p:nvPr/>
          </p:nvSpPr>
          <p:spPr>
            <a:xfrm>
              <a:off x="1633" y="2615"/>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4" name="Google Shape;234;p34"/>
            <p:cNvSpPr/>
            <p:nvPr/>
          </p:nvSpPr>
          <p:spPr>
            <a:xfrm>
              <a:off x="1948" y="2630"/>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5" name="Google Shape;235;p34"/>
            <p:cNvSpPr/>
            <p:nvPr/>
          </p:nvSpPr>
          <p:spPr>
            <a:xfrm>
              <a:off x="1797" y="2416"/>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6" name="Google Shape;236;p34"/>
            <p:cNvSpPr/>
            <p:nvPr/>
          </p:nvSpPr>
          <p:spPr>
            <a:xfrm>
              <a:off x="1575" y="2757"/>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7" name="Google Shape;237;p34"/>
            <p:cNvSpPr/>
            <p:nvPr/>
          </p:nvSpPr>
          <p:spPr>
            <a:xfrm>
              <a:off x="1662" y="2462"/>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8" name="Google Shape;238;p34"/>
            <p:cNvSpPr/>
            <p:nvPr/>
          </p:nvSpPr>
          <p:spPr>
            <a:xfrm>
              <a:off x="3169" y="2124"/>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9" name="Google Shape;239;p34"/>
            <p:cNvSpPr/>
            <p:nvPr/>
          </p:nvSpPr>
          <p:spPr>
            <a:xfrm>
              <a:off x="3100" y="2521"/>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0" name="Google Shape;240;p34"/>
            <p:cNvSpPr/>
            <p:nvPr/>
          </p:nvSpPr>
          <p:spPr>
            <a:xfrm>
              <a:off x="3333" y="2298"/>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1" name="Google Shape;241;p34"/>
            <p:cNvSpPr/>
            <p:nvPr/>
          </p:nvSpPr>
          <p:spPr>
            <a:xfrm>
              <a:off x="3010" y="2339"/>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2" name="Google Shape;242;p34"/>
            <p:cNvSpPr/>
            <p:nvPr/>
          </p:nvSpPr>
          <p:spPr>
            <a:xfrm>
              <a:off x="3706" y="2372"/>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3" name="Google Shape;243;p34"/>
            <p:cNvSpPr/>
            <p:nvPr/>
          </p:nvSpPr>
          <p:spPr>
            <a:xfrm>
              <a:off x="3594" y="2568"/>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4" name="Google Shape;244;p34"/>
            <p:cNvSpPr txBox="1"/>
            <p:nvPr/>
          </p:nvSpPr>
          <p:spPr>
            <a:xfrm>
              <a:off x="1028" y="1418"/>
              <a:ext cx="3790" cy="2591"/>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5" name="Google Shape;245;p34"/>
            <p:cNvSpPr/>
            <p:nvPr/>
          </p:nvSpPr>
          <p:spPr>
            <a:xfrm>
              <a:off x="1963" y="2828"/>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6" name="Google Shape;246;p34"/>
            <p:cNvSpPr/>
            <p:nvPr/>
          </p:nvSpPr>
          <p:spPr>
            <a:xfrm>
              <a:off x="2359" y="2851"/>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7" name="Google Shape;247;p34"/>
            <p:cNvSpPr/>
            <p:nvPr/>
          </p:nvSpPr>
          <p:spPr>
            <a:xfrm>
              <a:off x="3380" y="2616"/>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8" name="Google Shape;248;p34"/>
            <p:cNvSpPr/>
            <p:nvPr/>
          </p:nvSpPr>
          <p:spPr>
            <a:xfrm>
              <a:off x="2819" y="2928"/>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9" name="Google Shape;249;p34"/>
            <p:cNvSpPr/>
            <p:nvPr/>
          </p:nvSpPr>
          <p:spPr>
            <a:xfrm>
              <a:off x="2651" y="3242"/>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0" name="Google Shape;250;p34"/>
            <p:cNvSpPr/>
            <p:nvPr/>
          </p:nvSpPr>
          <p:spPr>
            <a:xfrm>
              <a:off x="2746" y="3110"/>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1" name="Google Shape;251;p34"/>
            <p:cNvSpPr/>
            <p:nvPr/>
          </p:nvSpPr>
          <p:spPr>
            <a:xfrm>
              <a:off x="2070" y="2452"/>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2" name="Google Shape;252;p34"/>
            <p:cNvSpPr/>
            <p:nvPr/>
          </p:nvSpPr>
          <p:spPr>
            <a:xfrm>
              <a:off x="2466" y="3057"/>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3" name="Google Shape;253;p34"/>
            <p:cNvSpPr/>
            <p:nvPr/>
          </p:nvSpPr>
          <p:spPr>
            <a:xfrm>
              <a:off x="2462" y="3208"/>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4" name="Google Shape;254;p34"/>
            <p:cNvSpPr/>
            <p:nvPr/>
          </p:nvSpPr>
          <p:spPr>
            <a:xfrm>
              <a:off x="2082" y="2246"/>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5" name="Google Shape;255;p34"/>
            <p:cNvSpPr/>
            <p:nvPr/>
          </p:nvSpPr>
          <p:spPr>
            <a:xfrm>
              <a:off x="2887" y="1942"/>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6" name="Google Shape;256;p34"/>
            <p:cNvSpPr/>
            <p:nvPr/>
          </p:nvSpPr>
          <p:spPr>
            <a:xfrm>
              <a:off x="2001" y="2066"/>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7" name="Google Shape;257;p34"/>
            <p:cNvSpPr/>
            <p:nvPr/>
          </p:nvSpPr>
          <p:spPr>
            <a:xfrm>
              <a:off x="2552" y="2752"/>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8" name="Google Shape;258;p34"/>
            <p:cNvSpPr/>
            <p:nvPr/>
          </p:nvSpPr>
          <p:spPr>
            <a:xfrm>
              <a:off x="2656" y="2904"/>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9" name="Google Shape;259;p34"/>
            <p:cNvSpPr/>
            <p:nvPr/>
          </p:nvSpPr>
          <p:spPr>
            <a:xfrm>
              <a:off x="2880" y="3217"/>
              <a:ext cx="90" cy="92"/>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60" name="Google Shape;260;p34"/>
            <p:cNvSpPr/>
            <p:nvPr/>
          </p:nvSpPr>
          <p:spPr>
            <a:xfrm>
              <a:off x="2795" y="1842"/>
              <a:ext cx="1101" cy="1077"/>
            </a:xfrm>
            <a:custGeom>
              <a:rect b="b" l="l" r="r" t="t"/>
              <a:pathLst>
                <a:path extrusionOk="0" h="1077" w="1101">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61" name="Google Shape;261;p34"/>
            <p:cNvSpPr/>
            <p:nvPr/>
          </p:nvSpPr>
          <p:spPr>
            <a:xfrm>
              <a:off x="2291" y="2591"/>
              <a:ext cx="918" cy="965"/>
            </a:xfrm>
            <a:custGeom>
              <a:rect b="b" l="l" r="r" t="t"/>
              <a:pathLst>
                <a:path extrusionOk="0" h="965" w="918">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62" name="Google Shape;262;p34"/>
            <p:cNvSpPr/>
            <p:nvPr/>
          </p:nvSpPr>
          <p:spPr>
            <a:xfrm>
              <a:off x="1473" y="1882"/>
              <a:ext cx="869" cy="1173"/>
            </a:xfrm>
            <a:custGeom>
              <a:rect b="b" l="l" r="r" t="t"/>
              <a:pathLst>
                <a:path extrusionOk="0" h="1173" w="869">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p35"/>
          <p:cNvSpPr txBox="1"/>
          <p:nvPr>
            <p:ph idx="1" type="body"/>
          </p:nvPr>
        </p:nvSpPr>
        <p:spPr>
          <a:xfrm>
            <a:off x="150975" y="742775"/>
            <a:ext cx="8993100" cy="502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80"/>
              <a:buNone/>
            </a:pPr>
            <a:r>
              <a:rPr lang="en-US" sz="2400">
                <a:solidFill>
                  <a:schemeClr val="folHlink"/>
                </a:solidFill>
              </a:rPr>
              <a:t>III. Outlier Analysis</a:t>
            </a:r>
            <a:endParaRPr sz="18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rgbClr val="FFFFFF"/>
                </a:highlight>
                <a:latin typeface="Roboto"/>
                <a:ea typeface="Roboto"/>
                <a:cs typeface="Roboto"/>
                <a:sym typeface="Roboto"/>
              </a:rPr>
              <a:t>Outliers may be detected by clustering, where similar or close values are organized into the same groups or clusters. Thus, values that fall far apart from the cluster may be considered noise or outliers. Outliers are extreme values that deviate from other observations on data. They may indicate variability in measurement, experimental errors, or novelty. In other words, an outlier is an observation that diverges from an overall pattern on a sample. Outliers can be the following kinds, such as:</a:t>
            </a:r>
            <a:endParaRPr sz="1800">
              <a:solidFill>
                <a:srgbClr val="333333"/>
              </a:solidFill>
              <a:highlight>
                <a:srgbClr val="FFFFFF"/>
              </a:highlight>
              <a:latin typeface="Roboto"/>
              <a:ea typeface="Roboto"/>
              <a:cs typeface="Roboto"/>
              <a:sym typeface="Roboto"/>
            </a:endParaRPr>
          </a:p>
          <a:p>
            <a:pPr indent="-342900" lvl="0" marL="457200" marR="25400" rtl="0" algn="l">
              <a:lnSpc>
                <a:spcPct val="100000"/>
              </a:lnSpc>
              <a:spcBef>
                <a:spcPts val="1200"/>
              </a:spcBef>
              <a:spcAft>
                <a:spcPts val="0"/>
              </a:spcAft>
              <a:buClr>
                <a:schemeClr val="dk1"/>
              </a:buClr>
              <a:buSzPts val="1800"/>
              <a:buFont typeface="Roboto"/>
              <a:buChar char="○"/>
            </a:pPr>
            <a:r>
              <a:rPr b="1" i="1" lang="en-US" sz="1800">
                <a:highlight>
                  <a:srgbClr val="FFFFFF"/>
                </a:highlight>
                <a:latin typeface="Roboto"/>
                <a:ea typeface="Roboto"/>
                <a:cs typeface="Roboto"/>
                <a:sym typeface="Roboto"/>
              </a:rPr>
              <a:t>Univariate outliers</a:t>
            </a:r>
            <a:r>
              <a:rPr lang="en-US" sz="1800">
                <a:highlight>
                  <a:srgbClr val="FFFFFF"/>
                </a:highlight>
                <a:latin typeface="Roboto"/>
                <a:ea typeface="Roboto"/>
                <a:cs typeface="Roboto"/>
                <a:sym typeface="Roboto"/>
              </a:rPr>
              <a:t> can be found when looking at a distribution of values in a single feature space.</a:t>
            </a:r>
            <a:endParaRPr sz="1800">
              <a:highlight>
                <a:srgbClr val="FFFFFF"/>
              </a:highlight>
              <a:latin typeface="Roboto"/>
              <a:ea typeface="Roboto"/>
              <a:cs typeface="Roboto"/>
              <a:sym typeface="Roboto"/>
            </a:endParaRPr>
          </a:p>
          <a:p>
            <a:pPr indent="-342900" lvl="0" marL="457200" marR="25400" rtl="0" algn="l">
              <a:lnSpc>
                <a:spcPct val="100000"/>
              </a:lnSpc>
              <a:spcBef>
                <a:spcPts val="1200"/>
              </a:spcBef>
              <a:spcAft>
                <a:spcPts val="0"/>
              </a:spcAft>
              <a:buClr>
                <a:schemeClr val="dk1"/>
              </a:buClr>
              <a:buSzPts val="1800"/>
              <a:buFont typeface="Roboto"/>
              <a:buChar char="○"/>
            </a:pPr>
            <a:r>
              <a:rPr b="1" i="1" lang="en-US" sz="1800">
                <a:highlight>
                  <a:srgbClr val="FFFFFF"/>
                </a:highlight>
                <a:latin typeface="Roboto"/>
                <a:ea typeface="Roboto"/>
                <a:cs typeface="Roboto"/>
                <a:sym typeface="Roboto"/>
              </a:rPr>
              <a:t>Multivariate outliers</a:t>
            </a:r>
            <a:r>
              <a:rPr lang="en-US" sz="1800">
                <a:highlight>
                  <a:srgbClr val="FFFFFF"/>
                </a:highlight>
                <a:latin typeface="Roboto"/>
                <a:ea typeface="Roboto"/>
                <a:cs typeface="Roboto"/>
                <a:sym typeface="Roboto"/>
              </a:rPr>
              <a:t> can be found in an n-dimensional space (of n-features). Looking at distributions in n-dimensional spaces can be very difficult for the human brain. That is why we need to train a model to do it for us.</a:t>
            </a:r>
            <a:endParaRPr sz="1800">
              <a:highlight>
                <a:srgbClr val="FFFFFF"/>
              </a:highlight>
              <a:latin typeface="Roboto"/>
              <a:ea typeface="Roboto"/>
              <a:cs typeface="Roboto"/>
              <a:sym typeface="Roboto"/>
            </a:endParaRPr>
          </a:p>
          <a:p>
            <a:pPr indent="-342900" lvl="0" marL="457200" marR="25400" rtl="0" algn="l">
              <a:lnSpc>
                <a:spcPct val="100000"/>
              </a:lnSpc>
              <a:spcBef>
                <a:spcPts val="1200"/>
              </a:spcBef>
              <a:spcAft>
                <a:spcPts val="0"/>
              </a:spcAft>
              <a:buClr>
                <a:schemeClr val="dk1"/>
              </a:buClr>
              <a:buSzPts val="1800"/>
              <a:buFont typeface="Roboto"/>
              <a:buChar char="○"/>
            </a:pPr>
            <a:r>
              <a:rPr b="1" i="1" lang="en-US" sz="1800">
                <a:highlight>
                  <a:srgbClr val="FFFFFF"/>
                </a:highlight>
                <a:latin typeface="Roboto"/>
                <a:ea typeface="Roboto"/>
                <a:cs typeface="Roboto"/>
                <a:sym typeface="Roboto"/>
              </a:rPr>
              <a:t>Point outliers</a:t>
            </a:r>
            <a:r>
              <a:rPr lang="en-US" sz="1800">
                <a:highlight>
                  <a:srgbClr val="FFFFFF"/>
                </a:highlight>
                <a:latin typeface="Roboto"/>
                <a:ea typeface="Roboto"/>
                <a:cs typeface="Roboto"/>
                <a:sym typeface="Roboto"/>
              </a:rPr>
              <a:t> are single data points that lay far from the rest of the distribution.</a:t>
            </a:r>
            <a:endParaRPr sz="1800">
              <a:highlight>
                <a:srgbClr val="FFFFFF"/>
              </a:highlight>
              <a:latin typeface="Roboto"/>
              <a:ea typeface="Roboto"/>
              <a:cs typeface="Roboto"/>
              <a:sym typeface="Roboto"/>
            </a:endParaRPr>
          </a:p>
          <a:p>
            <a:pPr indent="-342900" lvl="0" marL="457200" marR="25400" rtl="0" algn="l">
              <a:lnSpc>
                <a:spcPct val="100000"/>
              </a:lnSpc>
              <a:spcBef>
                <a:spcPts val="1200"/>
              </a:spcBef>
              <a:spcAft>
                <a:spcPts val="0"/>
              </a:spcAft>
              <a:buClr>
                <a:schemeClr val="dk1"/>
              </a:buClr>
              <a:buSzPts val="1800"/>
              <a:buFont typeface="Roboto"/>
              <a:buChar char="○"/>
            </a:pPr>
            <a:r>
              <a:rPr b="1" i="1" lang="en-US" sz="1800">
                <a:highlight>
                  <a:srgbClr val="FFFFFF"/>
                </a:highlight>
                <a:latin typeface="Roboto"/>
                <a:ea typeface="Roboto"/>
                <a:cs typeface="Roboto"/>
                <a:sym typeface="Roboto"/>
              </a:rPr>
              <a:t>Contextual outliers</a:t>
            </a:r>
            <a:r>
              <a:rPr lang="en-US" sz="1800">
                <a:highlight>
                  <a:srgbClr val="FFFFFF"/>
                </a:highlight>
                <a:latin typeface="Roboto"/>
                <a:ea typeface="Roboto"/>
                <a:cs typeface="Roboto"/>
                <a:sym typeface="Roboto"/>
              </a:rPr>
              <a:t> can be noise in data, such as punctuation symbols when realizing text analysis or background noise signal when doing speech recognition.</a:t>
            </a:r>
            <a:endParaRPr sz="1800">
              <a:highlight>
                <a:srgbClr val="FFFFFF"/>
              </a:highlight>
              <a:latin typeface="Roboto"/>
              <a:ea typeface="Roboto"/>
              <a:cs typeface="Roboto"/>
              <a:sym typeface="Roboto"/>
            </a:endParaRPr>
          </a:p>
          <a:p>
            <a:pPr indent="-342900" lvl="0" marL="457200" marR="25400" rtl="0" algn="l">
              <a:lnSpc>
                <a:spcPct val="100000"/>
              </a:lnSpc>
              <a:spcBef>
                <a:spcPts val="1200"/>
              </a:spcBef>
              <a:spcAft>
                <a:spcPts val="0"/>
              </a:spcAft>
              <a:buClr>
                <a:schemeClr val="dk1"/>
              </a:buClr>
              <a:buSzPts val="1800"/>
              <a:buFont typeface="Roboto"/>
              <a:buChar char="○"/>
            </a:pPr>
            <a:r>
              <a:rPr b="1" i="1" lang="en-US" sz="1800">
                <a:highlight>
                  <a:srgbClr val="FFFFFF"/>
                </a:highlight>
                <a:latin typeface="Roboto"/>
                <a:ea typeface="Roboto"/>
                <a:cs typeface="Roboto"/>
                <a:sym typeface="Roboto"/>
              </a:rPr>
              <a:t>Collective outliers</a:t>
            </a:r>
            <a:r>
              <a:rPr lang="en-US" sz="1800">
                <a:highlight>
                  <a:srgbClr val="FFFFFF"/>
                </a:highlight>
                <a:latin typeface="Roboto"/>
                <a:ea typeface="Roboto"/>
                <a:cs typeface="Roboto"/>
                <a:sym typeface="Roboto"/>
              </a:rPr>
              <a:t> can be subsets of novelties in data, such as a signal that may indicate the discovery of new phenomena.</a:t>
            </a:r>
            <a:endParaRPr sz="1800">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080"/>
              <a:buNone/>
            </a:pPr>
            <a:r>
              <a:t/>
            </a:r>
            <a:endParaRPr sz="1800"/>
          </a:p>
        </p:txBody>
      </p:sp>
      <p:sp>
        <p:nvSpPr>
          <p:cNvPr id="269" name="Google Shape;269;p3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75" name="Google Shape;275;p36"/>
          <p:cNvSpPr txBox="1"/>
          <p:nvPr>
            <p:ph type="title"/>
          </p:nvPr>
        </p:nvSpPr>
        <p:spPr>
          <a:xfrm>
            <a:off x="990600" y="228600"/>
            <a:ext cx="7467600" cy="914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Preprocessing</a:t>
            </a:r>
            <a:endParaRPr/>
          </a:p>
        </p:txBody>
      </p:sp>
      <p:sp>
        <p:nvSpPr>
          <p:cNvPr id="276" name="Google Shape;276;p36"/>
          <p:cNvSpPr txBox="1"/>
          <p:nvPr>
            <p:ph idx="1" type="body"/>
          </p:nvPr>
        </p:nvSpPr>
        <p:spPr>
          <a:xfrm>
            <a:off x="533400" y="1524000"/>
            <a:ext cx="8077200" cy="4495800"/>
          </a:xfrm>
          <a:prstGeom prst="rect">
            <a:avLst/>
          </a:prstGeom>
          <a:noFill/>
          <a:ln>
            <a:noFill/>
          </a:ln>
        </p:spPr>
        <p:txBody>
          <a:bodyPr anchorCtr="0" anchor="t" bIns="46025" lIns="92075" spcFirstLastPara="1" rIns="92075" wrap="square" tIns="46025">
            <a:noAutofit/>
          </a:bodyPr>
          <a:lstStyle/>
          <a:p>
            <a:pPr indent="-342900" lvl="0" marL="342900" rtl="0" algn="l">
              <a:lnSpc>
                <a:spcPct val="14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Why preprocess the data?</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cleaning </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hlink"/>
                </a:solidFill>
                <a:latin typeface="Tahoma"/>
                <a:ea typeface="Tahoma"/>
                <a:cs typeface="Tahoma"/>
                <a:sym typeface="Tahoma"/>
              </a:rPr>
              <a:t>Data integration and transformation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reduction</a:t>
            </a:r>
            <a:endParaRPr b="0" i="0" sz="2800" u="none">
              <a:solidFill>
                <a:schemeClr val="hlink"/>
              </a:solidFill>
              <a:latin typeface="Tahoma"/>
              <a:ea typeface="Tahoma"/>
              <a:cs typeface="Tahoma"/>
              <a:sym typeface="Tahoma"/>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Discretization and concept hierarchy generation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Summary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9" name="Google Shape;109;p19"/>
          <p:cNvSpPr txBox="1"/>
          <p:nvPr>
            <p:ph type="title"/>
          </p:nvPr>
        </p:nvSpPr>
        <p:spPr>
          <a:xfrm>
            <a:off x="1219200" y="304800"/>
            <a:ext cx="7467600" cy="914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Preprocessing</a:t>
            </a:r>
            <a:endParaRPr/>
          </a:p>
        </p:txBody>
      </p:sp>
      <p:sp>
        <p:nvSpPr>
          <p:cNvPr id="110" name="Google Shape;110;p19"/>
          <p:cNvSpPr txBox="1"/>
          <p:nvPr>
            <p:ph idx="1" type="body"/>
          </p:nvPr>
        </p:nvSpPr>
        <p:spPr>
          <a:xfrm>
            <a:off x="533400" y="1600200"/>
            <a:ext cx="8229600" cy="4724400"/>
          </a:xfrm>
          <a:prstGeom prst="rect">
            <a:avLst/>
          </a:prstGeom>
          <a:noFill/>
          <a:ln>
            <a:noFill/>
          </a:ln>
        </p:spPr>
        <p:txBody>
          <a:bodyPr anchorCtr="0" anchor="t" bIns="46025" lIns="92075" spcFirstLastPara="1" rIns="92075" wrap="square" tIns="46025">
            <a:noAutofit/>
          </a:bodyPr>
          <a:lstStyle/>
          <a:p>
            <a:pPr indent="-342900" lvl="0" marL="342900" rtl="0" algn="l">
              <a:lnSpc>
                <a:spcPct val="140000"/>
              </a:lnSpc>
              <a:spcBef>
                <a:spcPts val="0"/>
              </a:spcBef>
              <a:spcAft>
                <a:spcPts val="0"/>
              </a:spcAft>
              <a:buClr>
                <a:schemeClr val="folHlink"/>
              </a:buClr>
              <a:buSzPts val="1680"/>
              <a:buFont typeface="Noto Sans Symbols"/>
              <a:buChar char="■"/>
            </a:pPr>
            <a:r>
              <a:rPr b="0" i="0" lang="en-US" sz="2800" u="none">
                <a:solidFill>
                  <a:schemeClr val="hlink"/>
                </a:solidFill>
                <a:latin typeface="Tahoma"/>
                <a:ea typeface="Tahoma"/>
                <a:cs typeface="Tahoma"/>
                <a:sym typeface="Tahoma"/>
              </a:rPr>
              <a:t>Why preprocess the data?</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cleaning </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integration and transformation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reduction</a:t>
            </a:r>
            <a:endParaRPr b="0" i="0" sz="2800" u="none">
              <a:solidFill>
                <a:schemeClr val="hlink"/>
              </a:solidFill>
              <a:latin typeface="Tahoma"/>
              <a:ea typeface="Tahoma"/>
              <a:cs typeface="Tahoma"/>
              <a:sym typeface="Tahoma"/>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Discretization and concept hierarchy generation</a:t>
            </a:r>
            <a:endParaRPr/>
          </a:p>
          <a:p>
            <a:pPr indent="0" lvl="0" marL="342900" rtl="0" algn="l">
              <a:lnSpc>
                <a:spcPct val="140000"/>
              </a:lnSpc>
              <a:spcBef>
                <a:spcPts val="560"/>
              </a:spcBef>
              <a:spcAft>
                <a:spcPts val="0"/>
              </a:spcAft>
              <a:buSzPts val="10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82" name="Google Shape;282;p37"/>
          <p:cNvSpPr txBox="1"/>
          <p:nvPr>
            <p:ph type="title"/>
          </p:nvPr>
        </p:nvSpPr>
        <p:spPr>
          <a:xfrm>
            <a:off x="1447800" y="381000"/>
            <a:ext cx="5943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Integration</a:t>
            </a:r>
            <a:endParaRPr/>
          </a:p>
        </p:txBody>
      </p:sp>
      <p:sp>
        <p:nvSpPr>
          <p:cNvPr id="283" name="Google Shape;283;p37"/>
          <p:cNvSpPr txBox="1"/>
          <p:nvPr>
            <p:ph idx="1" type="body"/>
          </p:nvPr>
        </p:nvSpPr>
        <p:spPr>
          <a:xfrm>
            <a:off x="62550" y="1303696"/>
            <a:ext cx="9018900" cy="49530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folHlink"/>
              </a:buClr>
              <a:buSzPts val="1800"/>
              <a:buFont typeface="Noto Sans Symbols"/>
              <a:buChar char="■"/>
            </a:pPr>
            <a:r>
              <a:rPr b="0" i="0" lang="en-US" sz="1800" u="none">
                <a:solidFill>
                  <a:schemeClr val="dk1"/>
                </a:solidFill>
                <a:latin typeface="Tahoma"/>
                <a:ea typeface="Tahoma"/>
                <a:cs typeface="Tahoma"/>
                <a:sym typeface="Tahoma"/>
              </a:rPr>
              <a:t>Data integration: </a:t>
            </a:r>
            <a:endParaRPr/>
          </a:p>
          <a:p>
            <a:pPr indent="-286385" lvl="1" marL="742950" rtl="0" algn="l">
              <a:lnSpc>
                <a:spcPct val="90000"/>
              </a:lnSpc>
              <a:spcBef>
                <a:spcPts val="360"/>
              </a:spcBef>
              <a:spcAft>
                <a:spcPts val="0"/>
              </a:spcAft>
              <a:buClr>
                <a:schemeClr val="dk2"/>
              </a:buClr>
              <a:buSzPts val="1000"/>
              <a:buFont typeface="Noto Sans Symbols"/>
              <a:buChar char="■"/>
            </a:pPr>
            <a:r>
              <a:rPr b="0" i="0" lang="en-US" sz="1800" u="none">
                <a:solidFill>
                  <a:schemeClr val="dk1"/>
                </a:solidFill>
                <a:latin typeface="Tahoma"/>
                <a:ea typeface="Tahoma"/>
                <a:cs typeface="Tahoma"/>
                <a:sym typeface="Tahoma"/>
              </a:rPr>
              <a:t>Combines data from multiple sources into a coherent store </a:t>
            </a:r>
            <a:r>
              <a:rPr lang="en-US" sz="1200">
                <a:solidFill>
                  <a:srgbClr val="333333"/>
                </a:solidFill>
                <a:highlight>
                  <a:srgbClr val="FFFFFF"/>
                </a:highlight>
                <a:latin typeface="Roboto"/>
                <a:ea typeface="Roboto"/>
                <a:cs typeface="Roboto"/>
                <a:sym typeface="Roboto"/>
              </a:rPr>
              <a:t> </a:t>
            </a:r>
            <a:r>
              <a:rPr lang="en-US" sz="1800">
                <a:solidFill>
                  <a:srgbClr val="333333"/>
                </a:solidFill>
                <a:highlight>
                  <a:srgbClr val="FFFFFF"/>
                </a:highlight>
              </a:rPr>
              <a:t>to retain and provide a unified perspective of the data.</a:t>
            </a:r>
            <a:endParaRPr sz="1800"/>
          </a:p>
          <a:p>
            <a:pPr indent="-342900" lvl="1" marL="342900" rtl="0" algn="l">
              <a:lnSpc>
                <a:spcPct val="90000"/>
              </a:lnSpc>
              <a:spcBef>
                <a:spcPts val="0"/>
              </a:spcBef>
              <a:spcAft>
                <a:spcPts val="0"/>
              </a:spcAft>
              <a:buClr>
                <a:schemeClr val="dk2"/>
              </a:buClr>
              <a:buSzPts val="1800"/>
              <a:buChar char="■"/>
            </a:pPr>
            <a:r>
              <a:rPr lang="en-US" sz="1800"/>
              <a:t>Data Integration Challenges/Issues:</a:t>
            </a:r>
            <a:r>
              <a:rPr b="1" lang="en-US" sz="1800">
                <a:solidFill>
                  <a:srgbClr val="6AA84F"/>
                </a:solidFill>
              </a:rPr>
              <a:t>The semantic heterogeneity and structure of data.</a:t>
            </a:r>
            <a:r>
              <a:rPr lang="en-US" sz="1800"/>
              <a:t> </a:t>
            </a:r>
            <a:endParaRPr sz="1800"/>
          </a:p>
          <a:p>
            <a:pPr indent="-171450" lvl="0" marL="628650" rtl="0" algn="l">
              <a:lnSpc>
                <a:spcPct val="100000"/>
              </a:lnSpc>
              <a:spcBef>
                <a:spcPts val="0"/>
              </a:spcBef>
              <a:spcAft>
                <a:spcPts val="0"/>
              </a:spcAft>
              <a:buClr>
                <a:srgbClr val="FF0000"/>
              </a:buClr>
              <a:buSzPts val="1800"/>
              <a:buFont typeface="Tahoma"/>
              <a:buAutoNum type="arabicPeriod"/>
            </a:pPr>
            <a:r>
              <a:rPr b="1" i="0" lang="en-US" sz="1800" u="none">
                <a:solidFill>
                  <a:srgbClr val="FF0000"/>
                </a:solidFill>
              </a:rPr>
              <a:t>Schema integration:</a:t>
            </a:r>
            <a:r>
              <a:rPr b="0" i="0" lang="en-US" sz="1800" u="none">
                <a:solidFill>
                  <a:schemeClr val="dk1"/>
                </a:solidFill>
                <a:latin typeface="Tahoma"/>
                <a:ea typeface="Tahoma"/>
                <a:cs typeface="Tahoma"/>
                <a:sym typeface="Tahoma"/>
              </a:rPr>
              <a:t> </a:t>
            </a:r>
            <a:endParaRPr b="0" i="0" sz="1800" u="none">
              <a:solidFill>
                <a:schemeClr val="dk1"/>
              </a:solidFill>
              <a:latin typeface="Tahoma"/>
              <a:ea typeface="Tahoma"/>
              <a:cs typeface="Tahoma"/>
              <a:sym typeface="Tahoma"/>
            </a:endParaRPr>
          </a:p>
          <a:p>
            <a:pPr indent="0" lvl="0" marL="914400" rtl="0" algn="l">
              <a:lnSpc>
                <a:spcPct val="100000"/>
              </a:lnSpc>
              <a:spcBef>
                <a:spcPts val="0"/>
              </a:spcBef>
              <a:spcAft>
                <a:spcPts val="0"/>
              </a:spcAft>
              <a:buSzPts val="1080"/>
              <a:buNone/>
            </a:pPr>
            <a:r>
              <a:rPr b="1" lang="en-US" sz="2100">
                <a:solidFill>
                  <a:srgbClr val="38761D"/>
                </a:solidFill>
                <a:highlight>
                  <a:srgbClr val="FFFFFF"/>
                </a:highlight>
                <a:latin typeface="Nunito"/>
                <a:ea typeface="Nunito"/>
                <a:cs typeface="Nunito"/>
                <a:sym typeface="Nunito"/>
              </a:rPr>
              <a:t>Integrate metadata from different sources.</a:t>
            </a:r>
            <a:endParaRPr b="1" sz="2100">
              <a:solidFill>
                <a:srgbClr val="38761D"/>
              </a:solidFill>
              <a:highlight>
                <a:srgbClr val="FFFFFF"/>
              </a:highlight>
              <a:latin typeface="Nunito"/>
              <a:ea typeface="Nunito"/>
              <a:cs typeface="Nunito"/>
              <a:sym typeface="Nunito"/>
            </a:endParaRPr>
          </a:p>
          <a:p>
            <a:pPr indent="0" lvl="0" marL="914400" rtl="0" algn="l">
              <a:lnSpc>
                <a:spcPct val="100000"/>
              </a:lnSpc>
              <a:spcBef>
                <a:spcPts val="0"/>
              </a:spcBef>
              <a:spcAft>
                <a:spcPts val="0"/>
              </a:spcAft>
              <a:buSzPts val="1080"/>
              <a:buNone/>
            </a:pPr>
            <a:r>
              <a:rPr b="0" i="0" lang="en-US" sz="1800" u="none">
                <a:solidFill>
                  <a:schemeClr val="dk1"/>
                </a:solidFill>
                <a:latin typeface="Tahoma"/>
                <a:ea typeface="Tahoma"/>
                <a:cs typeface="Tahoma"/>
                <a:sym typeface="Tahoma"/>
              </a:rPr>
              <a:t>e.g., A.cust-id ≡ B.cust-#</a:t>
            </a:r>
            <a:endParaRPr/>
          </a:p>
          <a:p>
            <a:pPr indent="0" lvl="0" marL="742950" rtl="0" algn="just">
              <a:lnSpc>
                <a:spcPct val="100000"/>
              </a:lnSpc>
              <a:spcBef>
                <a:spcPts val="0"/>
              </a:spcBef>
              <a:spcAft>
                <a:spcPts val="0"/>
              </a:spcAft>
              <a:buSzPts val="1080"/>
              <a:buNone/>
            </a:pPr>
            <a:r>
              <a:rPr lang="en-US" sz="1800">
                <a:highlight>
                  <a:srgbClr val="FFFFFF"/>
                </a:highlight>
                <a:latin typeface="Roboto"/>
                <a:ea typeface="Roboto"/>
                <a:cs typeface="Roboto"/>
                <a:sym typeface="Roboto"/>
              </a:rPr>
              <a:t>Analyzing  metadata statistics will prevent you from making errors during schema integration.</a:t>
            </a:r>
            <a:endParaRPr sz="1800">
              <a:highlight>
                <a:srgbClr val="FFFFFF"/>
              </a:highlight>
              <a:latin typeface="Roboto"/>
              <a:ea typeface="Roboto"/>
              <a:cs typeface="Roboto"/>
              <a:sym typeface="Roboto"/>
            </a:endParaRPr>
          </a:p>
          <a:p>
            <a:pPr indent="-342900" lvl="0" marL="914400" rtl="0" algn="just">
              <a:lnSpc>
                <a:spcPct val="100000"/>
              </a:lnSpc>
              <a:spcBef>
                <a:spcPts val="0"/>
              </a:spcBef>
              <a:spcAft>
                <a:spcPts val="0"/>
              </a:spcAft>
              <a:buClr>
                <a:srgbClr val="FF0000"/>
              </a:buClr>
              <a:buSzPts val="1800"/>
              <a:buFont typeface="Tahoma"/>
              <a:buAutoNum type="arabicPeriod"/>
            </a:pPr>
            <a:r>
              <a:rPr b="1" i="0" lang="en-US" sz="1800" u="none">
                <a:solidFill>
                  <a:schemeClr val="hlink"/>
                </a:solidFill>
              </a:rPr>
              <a:t>Entity identification problem</a:t>
            </a:r>
            <a:r>
              <a:rPr b="1" i="0" lang="en-US" sz="1800" u="none">
                <a:solidFill>
                  <a:schemeClr val="dk1"/>
                </a:solidFill>
              </a:rPr>
              <a:t>: </a:t>
            </a:r>
            <a:endParaRPr b="1"/>
          </a:p>
          <a:p>
            <a:pPr indent="0" lvl="0" marL="742950" rtl="0" algn="l">
              <a:lnSpc>
                <a:spcPct val="100000"/>
              </a:lnSpc>
              <a:spcBef>
                <a:spcPts val="0"/>
              </a:spcBef>
              <a:spcAft>
                <a:spcPts val="0"/>
              </a:spcAft>
              <a:buSzPts val="1080"/>
              <a:buNone/>
            </a:pPr>
            <a:r>
              <a:rPr lang="en-US" sz="1800">
                <a:solidFill>
                  <a:srgbClr val="040C28"/>
                </a:solidFill>
              </a:rPr>
              <a:t>The problem of identifying object instances from different databases that correspond to the same real-world entity</a:t>
            </a:r>
            <a:r>
              <a:rPr b="0" i="0" lang="en-US" sz="1800" u="none">
                <a:solidFill>
                  <a:schemeClr val="dk1"/>
                </a:solidFill>
                <a:latin typeface="Tahoma"/>
                <a:ea typeface="Tahoma"/>
                <a:cs typeface="Tahoma"/>
                <a:sym typeface="Tahoma"/>
              </a:rPr>
              <a:t> .</a:t>
            </a:r>
            <a:endParaRPr b="0" i="0" sz="1800" u="none">
              <a:solidFill>
                <a:schemeClr val="dk1"/>
              </a:solidFill>
              <a:latin typeface="Tahoma"/>
              <a:ea typeface="Tahoma"/>
              <a:cs typeface="Tahoma"/>
              <a:sym typeface="Tahoma"/>
            </a:endParaRPr>
          </a:p>
          <a:p>
            <a:pPr indent="0" lvl="0" marL="742950" rtl="0" algn="l">
              <a:lnSpc>
                <a:spcPct val="100000"/>
              </a:lnSpc>
              <a:spcBef>
                <a:spcPts val="0"/>
              </a:spcBef>
              <a:spcAft>
                <a:spcPts val="0"/>
              </a:spcAft>
              <a:buSzPts val="1080"/>
              <a:buNone/>
            </a:pPr>
            <a:r>
              <a:rPr b="0" i="0" lang="en-US" sz="1800" u="none">
                <a:solidFill>
                  <a:schemeClr val="dk1"/>
                </a:solidFill>
                <a:latin typeface="Tahoma"/>
                <a:ea typeface="Tahoma"/>
                <a:cs typeface="Tahoma"/>
                <a:sym typeface="Tahoma"/>
              </a:rPr>
              <a:t>e.g., Bill Clinton = William Clinton.</a:t>
            </a:r>
            <a:endParaRPr b="0" i="0" sz="1800" u="none">
              <a:solidFill>
                <a:schemeClr val="dk1"/>
              </a:solidFill>
              <a:latin typeface="Tahoma"/>
              <a:ea typeface="Tahoma"/>
              <a:cs typeface="Tahoma"/>
              <a:sym typeface="Tahoma"/>
            </a:endParaRPr>
          </a:p>
          <a:p>
            <a:pPr indent="-342900" lvl="0" marL="914400" rtl="0" algn="l">
              <a:lnSpc>
                <a:spcPct val="100000"/>
              </a:lnSpc>
              <a:spcBef>
                <a:spcPts val="0"/>
              </a:spcBef>
              <a:spcAft>
                <a:spcPts val="0"/>
              </a:spcAft>
              <a:buClr>
                <a:srgbClr val="FF0000"/>
              </a:buClr>
              <a:buSzPts val="1800"/>
              <a:buFont typeface="Tahoma"/>
              <a:buAutoNum type="arabicPeriod"/>
            </a:pPr>
            <a:r>
              <a:rPr b="1" lang="en-US" sz="1800">
                <a:solidFill>
                  <a:srgbClr val="FF0000"/>
                </a:solidFill>
              </a:rPr>
              <a:t>Structural Integration:</a:t>
            </a:r>
            <a:r>
              <a:rPr b="0" i="0" lang="en-US" sz="1800" u="none">
                <a:solidFill>
                  <a:schemeClr val="dk1"/>
                </a:solidFill>
                <a:latin typeface="Tahoma"/>
                <a:ea typeface="Tahoma"/>
                <a:cs typeface="Tahoma"/>
                <a:sym typeface="Tahoma"/>
              </a:rPr>
              <a:t>. </a:t>
            </a:r>
            <a:r>
              <a:rPr lang="en-US" sz="1800"/>
              <a:t>E</a:t>
            </a:r>
            <a:r>
              <a:rPr b="0" i="0" lang="en-US" sz="1800" u="none">
                <a:solidFill>
                  <a:schemeClr val="dk1"/>
                </a:solidFill>
                <a:latin typeface="Tahoma"/>
                <a:ea typeface="Tahoma"/>
                <a:cs typeface="Tahoma"/>
                <a:sym typeface="Tahoma"/>
              </a:rPr>
              <a:t>nsure that any attribute functional dependencies and referential constraints in the source system match those in the target system.</a:t>
            </a:r>
            <a:endParaRPr b="0" i="0" sz="1800" u="none">
              <a:solidFill>
                <a:schemeClr val="dk1"/>
              </a:solidFill>
              <a:latin typeface="Tahoma"/>
              <a:ea typeface="Tahoma"/>
              <a:cs typeface="Tahoma"/>
              <a:sym typeface="Tahoma"/>
            </a:endParaRPr>
          </a:p>
          <a:p>
            <a:pPr indent="-355600" lvl="0" marL="914400" rtl="0" algn="just">
              <a:lnSpc>
                <a:spcPct val="130000"/>
              </a:lnSpc>
              <a:spcBef>
                <a:spcPts val="0"/>
              </a:spcBef>
              <a:spcAft>
                <a:spcPts val="0"/>
              </a:spcAft>
              <a:buClr>
                <a:srgbClr val="FF0000"/>
              </a:buClr>
              <a:buSzPts val="2000"/>
              <a:buAutoNum type="arabicPeriod"/>
            </a:pPr>
            <a:r>
              <a:rPr b="1" lang="en-US" sz="1800">
                <a:solidFill>
                  <a:srgbClr val="FF0000"/>
                </a:solidFill>
                <a:highlight>
                  <a:srgbClr val="FFFFFF"/>
                </a:highlight>
                <a:latin typeface="Arial"/>
                <a:ea typeface="Arial"/>
                <a:cs typeface="Arial"/>
                <a:sym typeface="Arial"/>
              </a:rPr>
              <a:t>Redundancy and Correlation Analysis</a:t>
            </a:r>
            <a:endParaRPr b="1" sz="1800">
              <a:solidFill>
                <a:srgbClr val="FF0000"/>
              </a:solidFill>
              <a:highlight>
                <a:srgbClr val="FFFFFF"/>
              </a:highlight>
              <a:latin typeface="Arial"/>
              <a:ea typeface="Arial"/>
              <a:cs typeface="Arial"/>
              <a:sym typeface="Arial"/>
            </a:endParaRPr>
          </a:p>
          <a:p>
            <a:pPr indent="-342900" lvl="0" marL="914400" rtl="0" algn="l">
              <a:lnSpc>
                <a:spcPct val="100000"/>
              </a:lnSpc>
              <a:spcBef>
                <a:spcPts val="0"/>
              </a:spcBef>
              <a:spcAft>
                <a:spcPts val="0"/>
              </a:spcAft>
              <a:buClr>
                <a:srgbClr val="FF0000"/>
              </a:buClr>
              <a:buSzPts val="1800"/>
              <a:buAutoNum type="arabicPeriod"/>
            </a:pPr>
            <a:r>
              <a:rPr b="1" lang="en-US" sz="1800">
                <a:solidFill>
                  <a:srgbClr val="FF0000"/>
                </a:solidFill>
              </a:rPr>
              <a:t>Tuple Duplication</a:t>
            </a:r>
            <a:endParaRPr b="1" sz="18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3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89" name="Google Shape;289;p38"/>
          <p:cNvSpPr txBox="1"/>
          <p:nvPr>
            <p:ph type="title"/>
          </p:nvPr>
        </p:nvSpPr>
        <p:spPr>
          <a:xfrm>
            <a:off x="1447800" y="381000"/>
            <a:ext cx="5943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Integration</a:t>
            </a:r>
            <a:endParaRPr/>
          </a:p>
        </p:txBody>
      </p:sp>
      <p:sp>
        <p:nvSpPr>
          <p:cNvPr id="290" name="Google Shape;290;p38"/>
          <p:cNvSpPr txBox="1"/>
          <p:nvPr>
            <p:ph idx="1" type="body"/>
          </p:nvPr>
        </p:nvSpPr>
        <p:spPr>
          <a:xfrm>
            <a:off x="62550" y="1303696"/>
            <a:ext cx="9018900" cy="4953000"/>
          </a:xfrm>
          <a:prstGeom prst="rect">
            <a:avLst/>
          </a:prstGeom>
          <a:noFill/>
          <a:ln>
            <a:noFill/>
          </a:ln>
        </p:spPr>
        <p:txBody>
          <a:bodyPr anchorCtr="0" anchor="t" bIns="45700" lIns="91425" spcFirstLastPara="1" rIns="91425" wrap="square" tIns="45700">
            <a:noAutofit/>
          </a:bodyPr>
          <a:lstStyle/>
          <a:p>
            <a:pPr indent="-342900" lvl="1" marL="342900" rtl="0" algn="l">
              <a:lnSpc>
                <a:spcPct val="90000"/>
              </a:lnSpc>
              <a:spcBef>
                <a:spcPts val="360"/>
              </a:spcBef>
              <a:spcAft>
                <a:spcPts val="0"/>
              </a:spcAft>
              <a:buClr>
                <a:schemeClr val="dk2"/>
              </a:buClr>
              <a:buSzPts val="1800"/>
              <a:buChar char="■"/>
            </a:pPr>
            <a:r>
              <a:rPr lang="en-US" sz="1800"/>
              <a:t>Data Integration Challenges/Issues:</a:t>
            </a:r>
            <a:endParaRPr sz="1800"/>
          </a:p>
          <a:p>
            <a:pPr indent="-286385" lvl="1" marL="742950" rtl="0" algn="l">
              <a:lnSpc>
                <a:spcPct val="90000"/>
              </a:lnSpc>
              <a:spcBef>
                <a:spcPts val="360"/>
              </a:spcBef>
              <a:spcAft>
                <a:spcPts val="0"/>
              </a:spcAft>
              <a:buClr>
                <a:schemeClr val="dk2"/>
              </a:buClr>
              <a:buSzPts val="1000"/>
              <a:buFont typeface="Noto Sans Symbols"/>
              <a:buChar char="■"/>
            </a:pPr>
            <a:r>
              <a:rPr b="1" i="0" lang="en-US" sz="1800" u="none">
                <a:solidFill>
                  <a:srgbClr val="6AA84F"/>
                </a:solidFill>
              </a:rPr>
              <a:t>The semantic heterogeneity and structure of data</a:t>
            </a:r>
            <a:r>
              <a:rPr b="0" i="0" lang="en-US" sz="1800" u="none">
                <a:solidFill>
                  <a:schemeClr val="dk1"/>
                </a:solidFill>
                <a:latin typeface="Tahoma"/>
                <a:ea typeface="Tahoma"/>
                <a:cs typeface="Tahoma"/>
                <a:sym typeface="Tahoma"/>
              </a:rPr>
              <a:t> pose great challenges in data integration.</a:t>
            </a:r>
            <a:endParaRPr b="0" i="0" sz="1800" u="none">
              <a:solidFill>
                <a:schemeClr val="dk1"/>
              </a:solidFill>
              <a:latin typeface="Tahoma"/>
              <a:ea typeface="Tahoma"/>
              <a:cs typeface="Tahoma"/>
              <a:sym typeface="Tahoma"/>
            </a:endParaRPr>
          </a:p>
          <a:p>
            <a:pPr indent="-171450" lvl="0" marL="628650" rtl="0" algn="l">
              <a:lnSpc>
                <a:spcPct val="100000"/>
              </a:lnSpc>
              <a:spcBef>
                <a:spcPts val="0"/>
              </a:spcBef>
              <a:spcAft>
                <a:spcPts val="0"/>
              </a:spcAft>
              <a:buClr>
                <a:srgbClr val="FF0000"/>
              </a:buClr>
              <a:buSzPts val="1800"/>
              <a:buFont typeface="Tahoma"/>
              <a:buAutoNum type="arabicPeriod"/>
            </a:pPr>
            <a:r>
              <a:rPr b="1" i="0" lang="en-US" sz="1800" u="none">
                <a:solidFill>
                  <a:srgbClr val="FF0000"/>
                </a:solidFill>
              </a:rPr>
              <a:t>Schema integration:</a:t>
            </a:r>
            <a:endParaRPr b="1" i="0" sz="1800" u="none">
              <a:solidFill>
                <a:srgbClr val="FF0000"/>
              </a:solidFill>
            </a:endParaRPr>
          </a:p>
          <a:p>
            <a:pPr indent="0" lvl="0" marL="914400" rtl="0" algn="l">
              <a:lnSpc>
                <a:spcPct val="100000"/>
              </a:lnSpc>
              <a:spcBef>
                <a:spcPts val="0"/>
              </a:spcBef>
              <a:spcAft>
                <a:spcPts val="0"/>
              </a:spcAft>
              <a:buSzPts val="1080"/>
              <a:buNone/>
            </a:pPr>
            <a:r>
              <a:rPr b="1" lang="en-US" sz="2100">
                <a:solidFill>
                  <a:srgbClr val="38761D"/>
                </a:solidFill>
                <a:highlight>
                  <a:srgbClr val="FFFFFF"/>
                </a:highlight>
                <a:latin typeface="Nunito"/>
                <a:ea typeface="Nunito"/>
                <a:cs typeface="Nunito"/>
                <a:sym typeface="Nunito"/>
              </a:rPr>
              <a:t>Integrate metadata from different sources.</a:t>
            </a:r>
            <a:endParaRPr b="1" sz="2100">
              <a:solidFill>
                <a:srgbClr val="38761D"/>
              </a:solidFill>
              <a:highlight>
                <a:srgbClr val="FFFFFF"/>
              </a:highlight>
              <a:latin typeface="Nunito"/>
              <a:ea typeface="Nunito"/>
              <a:cs typeface="Nunito"/>
              <a:sym typeface="Nunito"/>
            </a:endParaRPr>
          </a:p>
          <a:p>
            <a:pPr indent="-342900" lvl="0" marL="914400" rtl="0" algn="l">
              <a:lnSpc>
                <a:spcPct val="100000"/>
              </a:lnSpc>
              <a:spcBef>
                <a:spcPts val="0"/>
              </a:spcBef>
              <a:spcAft>
                <a:spcPts val="0"/>
              </a:spcAft>
              <a:buClr>
                <a:srgbClr val="FF0000"/>
              </a:buClr>
              <a:buSzPts val="1800"/>
              <a:buFont typeface="Tahoma"/>
              <a:buAutoNum type="arabicPeriod"/>
            </a:pPr>
            <a:r>
              <a:rPr b="1" lang="en-US" sz="1800">
                <a:solidFill>
                  <a:srgbClr val="FF0000"/>
                </a:solidFill>
              </a:rPr>
              <a:t>Structural Integration: </a:t>
            </a:r>
            <a:r>
              <a:rPr b="1" i="0" lang="en-US" sz="1800" u="none">
                <a:solidFill>
                  <a:srgbClr val="38761D"/>
                </a:solidFill>
              </a:rPr>
              <a:t>When matching attributes from one database to another during integration, special attention must be paid to the </a:t>
            </a:r>
            <a:r>
              <a:rPr b="1" i="1" lang="en-US" sz="1800" u="none">
                <a:solidFill>
                  <a:srgbClr val="38761D"/>
                </a:solidFill>
              </a:rPr>
              <a:t>structure </a:t>
            </a:r>
            <a:r>
              <a:rPr b="1" i="0" lang="en-US" sz="1800" u="none">
                <a:solidFill>
                  <a:srgbClr val="38761D"/>
                </a:solidFill>
              </a:rPr>
              <a:t>of the data i.e.</a:t>
            </a:r>
            <a:r>
              <a:rPr b="0" i="0" lang="en-US" sz="1800" u="none">
                <a:solidFill>
                  <a:schemeClr val="dk1"/>
                </a:solidFill>
                <a:latin typeface="Tahoma"/>
                <a:ea typeface="Tahoma"/>
                <a:cs typeface="Tahoma"/>
                <a:sym typeface="Tahoma"/>
              </a:rPr>
              <a:t> ensure that any attribute functional dependencies and referential constraints in the source system match those in the target system.</a:t>
            </a:r>
            <a:endParaRPr b="0" i="0" sz="1800" u="none">
              <a:solidFill>
                <a:schemeClr val="dk1"/>
              </a:solidFill>
              <a:latin typeface="Tahoma"/>
              <a:ea typeface="Tahoma"/>
              <a:cs typeface="Tahoma"/>
              <a:sym typeface="Tahoma"/>
            </a:endParaRPr>
          </a:p>
          <a:p>
            <a:pPr indent="0" lvl="0" marL="914400" rtl="0" algn="just">
              <a:lnSpc>
                <a:spcPct val="100000"/>
              </a:lnSpc>
              <a:spcBef>
                <a:spcPts val="1200"/>
              </a:spcBef>
              <a:spcAft>
                <a:spcPts val="0"/>
              </a:spcAft>
              <a:buSzPts val="1080"/>
              <a:buNone/>
            </a:pPr>
            <a:r>
              <a:rPr lang="en-US" sz="1800">
                <a:solidFill>
                  <a:srgbClr val="6AA84F"/>
                </a:solidFill>
                <a:highlight>
                  <a:schemeClr val="lt1"/>
                </a:highlight>
                <a:latin typeface="Roboto"/>
                <a:ea typeface="Roboto"/>
                <a:cs typeface="Roboto"/>
                <a:sym typeface="Roboto"/>
              </a:rPr>
              <a:t>For example, you were given client data from specialized statistics sites. Customer identity is assigned to an entity from one statistics supply, while a customer range is assigned to an entity from another statistics supply. Analyzing such metadata statistics will prevent you from making errors during schema integration.</a:t>
            </a:r>
            <a:endParaRPr sz="1800">
              <a:solidFill>
                <a:srgbClr val="6AA84F"/>
              </a:solidFill>
              <a:highlight>
                <a:schemeClr val="lt1"/>
              </a:highlight>
              <a:latin typeface="Roboto"/>
              <a:ea typeface="Roboto"/>
              <a:cs typeface="Roboto"/>
              <a:sym typeface="Roboto"/>
            </a:endParaRPr>
          </a:p>
          <a:p>
            <a:pPr indent="-355600" lvl="0" marL="914400" rtl="0" algn="just">
              <a:lnSpc>
                <a:spcPct val="130000"/>
              </a:lnSpc>
              <a:spcBef>
                <a:spcPts val="1400"/>
              </a:spcBef>
              <a:spcAft>
                <a:spcPts val="0"/>
              </a:spcAft>
              <a:buClr>
                <a:srgbClr val="FF0000"/>
              </a:buClr>
              <a:buSzPts val="2000"/>
              <a:buAutoNum type="arabicPeriod"/>
            </a:pPr>
            <a:r>
              <a:rPr b="1" lang="en-US" sz="1800">
                <a:solidFill>
                  <a:srgbClr val="FF0000"/>
                </a:solidFill>
                <a:highlight>
                  <a:srgbClr val="FFFFFF"/>
                </a:highlight>
                <a:latin typeface="Arial"/>
                <a:ea typeface="Arial"/>
                <a:cs typeface="Arial"/>
                <a:sym typeface="Arial"/>
              </a:rPr>
              <a:t>Redundancy and Correlation Analysis</a:t>
            </a:r>
            <a:endParaRPr b="1" sz="1800">
              <a:solidFill>
                <a:srgbClr val="FF0000"/>
              </a:solidFill>
              <a:highlight>
                <a:srgbClr val="FFFFFF"/>
              </a:highlight>
              <a:latin typeface="Arial"/>
              <a:ea typeface="Arial"/>
              <a:cs typeface="Arial"/>
              <a:sym typeface="Arial"/>
            </a:endParaRPr>
          </a:p>
          <a:p>
            <a:pPr indent="-342900" lvl="0" marL="914400" rtl="0" algn="l">
              <a:lnSpc>
                <a:spcPct val="100000"/>
              </a:lnSpc>
              <a:spcBef>
                <a:spcPts val="0"/>
              </a:spcBef>
              <a:spcAft>
                <a:spcPts val="0"/>
              </a:spcAft>
              <a:buClr>
                <a:srgbClr val="FF0000"/>
              </a:buClr>
              <a:buSzPts val="1800"/>
              <a:buAutoNum type="arabicPeriod"/>
            </a:pPr>
            <a:r>
              <a:rPr b="1" lang="en-US" sz="1800">
                <a:solidFill>
                  <a:srgbClr val="FF0000"/>
                </a:solidFill>
              </a:rPr>
              <a:t>Tuple Duplication</a:t>
            </a:r>
            <a:endParaRPr b="1" sz="18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3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96" name="Google Shape;296;p39"/>
          <p:cNvSpPr txBox="1"/>
          <p:nvPr>
            <p:ph type="title"/>
          </p:nvPr>
        </p:nvSpPr>
        <p:spPr>
          <a:xfrm>
            <a:off x="1447800" y="381000"/>
            <a:ext cx="5943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Integration</a:t>
            </a:r>
            <a:endParaRPr/>
          </a:p>
        </p:txBody>
      </p:sp>
      <p:sp>
        <p:nvSpPr>
          <p:cNvPr id="297" name="Google Shape;297;p39"/>
          <p:cNvSpPr txBox="1"/>
          <p:nvPr>
            <p:ph idx="1"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0" lvl="0" marL="742950" rtl="0" algn="l">
              <a:lnSpc>
                <a:spcPct val="100000"/>
              </a:lnSpc>
              <a:spcBef>
                <a:spcPts val="0"/>
              </a:spcBef>
              <a:spcAft>
                <a:spcPts val="0"/>
              </a:spcAft>
              <a:buSzPts val="1080"/>
              <a:buNone/>
            </a:pPr>
            <a:r>
              <a:t/>
            </a:r>
            <a:endParaRPr b="0" i="0" sz="1800" u="none">
              <a:latin typeface="Tahoma"/>
              <a:ea typeface="Tahoma"/>
              <a:cs typeface="Tahoma"/>
              <a:sym typeface="Tahoma"/>
            </a:endParaRPr>
          </a:p>
          <a:p>
            <a:pPr indent="-57150" lvl="0" marL="514350" rtl="0" algn="l">
              <a:lnSpc>
                <a:spcPct val="100000"/>
              </a:lnSpc>
              <a:spcBef>
                <a:spcPts val="0"/>
              </a:spcBef>
              <a:spcAft>
                <a:spcPts val="0"/>
              </a:spcAft>
              <a:buClr>
                <a:schemeClr val="dk1"/>
              </a:buClr>
              <a:buSzPts val="1800"/>
              <a:buChar char="■"/>
            </a:pPr>
            <a:r>
              <a:rPr b="0" i="0" lang="en-US" sz="1800" u="none">
                <a:latin typeface="Tahoma"/>
                <a:ea typeface="Tahoma"/>
                <a:cs typeface="Tahoma"/>
                <a:sym typeface="Tahoma"/>
              </a:rPr>
              <a:t>When matching attributes from one database to another during integration, special attention must be paid to the </a:t>
            </a:r>
            <a:r>
              <a:rPr b="0" i="1" lang="en-US" sz="1800" u="none">
                <a:latin typeface="Tahoma"/>
                <a:ea typeface="Tahoma"/>
                <a:cs typeface="Tahoma"/>
                <a:sym typeface="Tahoma"/>
              </a:rPr>
              <a:t>structure </a:t>
            </a:r>
            <a:r>
              <a:rPr b="0" i="0" lang="en-US" sz="1800" u="none">
                <a:latin typeface="Tahoma"/>
                <a:ea typeface="Tahoma"/>
                <a:cs typeface="Tahoma"/>
                <a:sym typeface="Tahoma"/>
              </a:rPr>
              <a:t>of the data i.e. ensure that any attribute functional dependencies and referential constraints in the source system match those in the target system.</a:t>
            </a:r>
            <a:endParaRPr b="0" i="0" sz="1800" u="none">
              <a:latin typeface="Tahoma"/>
              <a:ea typeface="Tahoma"/>
              <a:cs typeface="Tahoma"/>
              <a:sym typeface="Tahoma"/>
            </a:endParaRPr>
          </a:p>
          <a:p>
            <a:pPr indent="0" lvl="0" marL="914400" rtl="0" algn="just">
              <a:lnSpc>
                <a:spcPct val="115000"/>
              </a:lnSpc>
              <a:spcBef>
                <a:spcPts val="1200"/>
              </a:spcBef>
              <a:spcAft>
                <a:spcPts val="0"/>
              </a:spcAft>
              <a:buSzPts val="1080"/>
              <a:buNone/>
            </a:pPr>
            <a:r>
              <a:rPr lang="en-US" sz="1800">
                <a:highlight>
                  <a:srgbClr val="FFFFFF"/>
                </a:highlight>
                <a:latin typeface="Roboto"/>
                <a:ea typeface="Roboto"/>
                <a:cs typeface="Roboto"/>
                <a:sym typeface="Roboto"/>
              </a:rPr>
              <a:t>For example, assume that the discount is applied to the entire order in one machine, but in every other machine, the discount is applied to each item in the order. This distinction should be noted before the information from those assets is included in the goal system.</a:t>
            </a:r>
            <a:endParaRPr sz="1800">
              <a:highlight>
                <a:srgbClr val="FFFFFF"/>
              </a:highlight>
              <a:latin typeface="Roboto"/>
              <a:ea typeface="Roboto"/>
              <a:cs typeface="Roboto"/>
              <a:sym typeface="Roboto"/>
            </a:endParaRPr>
          </a:p>
          <a:p>
            <a:pPr indent="0" lvl="0" marL="914400" rtl="0" algn="l">
              <a:lnSpc>
                <a:spcPct val="100000"/>
              </a:lnSpc>
              <a:spcBef>
                <a:spcPts val="1200"/>
              </a:spcBef>
              <a:spcAft>
                <a:spcPts val="0"/>
              </a:spcAft>
              <a:buSzPts val="1080"/>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03" name="Google Shape;303;p40"/>
          <p:cNvSpPr txBox="1"/>
          <p:nvPr>
            <p:ph type="title"/>
          </p:nvPr>
        </p:nvSpPr>
        <p:spPr>
          <a:xfrm>
            <a:off x="381000" y="152400"/>
            <a:ext cx="8153400" cy="762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Handling Redundancy in Data Integration</a:t>
            </a:r>
            <a:endParaRPr/>
          </a:p>
        </p:txBody>
      </p:sp>
      <p:sp>
        <p:nvSpPr>
          <p:cNvPr id="304" name="Google Shape;304;p40"/>
          <p:cNvSpPr txBox="1"/>
          <p:nvPr>
            <p:ph idx="1" type="body"/>
          </p:nvPr>
        </p:nvSpPr>
        <p:spPr>
          <a:xfrm>
            <a:off x="381000" y="1295400"/>
            <a:ext cx="83058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800"/>
              <a:buFont typeface="Noto Sans Symbols"/>
              <a:buChar char="■"/>
            </a:pPr>
            <a:r>
              <a:rPr b="0" i="0" lang="en-US" sz="1800" u="none">
                <a:solidFill>
                  <a:schemeClr val="dk1"/>
                </a:solidFill>
                <a:latin typeface="Tahoma"/>
                <a:ea typeface="Tahoma"/>
                <a:cs typeface="Tahoma"/>
                <a:sym typeface="Tahoma"/>
              </a:rPr>
              <a:t>Redundant data occur often wh</a:t>
            </a:r>
            <a:r>
              <a:rPr lang="en-US" sz="1800"/>
              <a:t>ile</a:t>
            </a:r>
            <a:r>
              <a:rPr b="0" i="0" lang="en-US" sz="1800" u="none">
                <a:solidFill>
                  <a:schemeClr val="dk1"/>
                </a:solidFill>
                <a:latin typeface="Tahoma"/>
                <a:ea typeface="Tahoma"/>
                <a:cs typeface="Tahoma"/>
                <a:sym typeface="Tahoma"/>
              </a:rPr>
              <a:t> integrati</a:t>
            </a:r>
            <a:r>
              <a:rPr lang="en-US" sz="1800"/>
              <a:t>ng</a:t>
            </a:r>
            <a:r>
              <a:rPr b="0" i="0" lang="en-US" sz="1800" u="none">
                <a:solidFill>
                  <a:schemeClr val="dk1"/>
                </a:solidFill>
                <a:latin typeface="Tahoma"/>
                <a:ea typeface="Tahoma"/>
                <a:cs typeface="Tahoma"/>
                <a:sym typeface="Tahoma"/>
              </a:rPr>
              <a:t>  multiple databases.</a:t>
            </a:r>
            <a:endParaRPr b="0" i="0" sz="1800" u="none">
              <a:solidFill>
                <a:schemeClr val="dk1"/>
              </a:solidFill>
              <a:latin typeface="Tahoma"/>
              <a:ea typeface="Tahoma"/>
              <a:cs typeface="Tahoma"/>
              <a:sym typeface="Tahoma"/>
            </a:endParaRPr>
          </a:p>
          <a:p>
            <a:pPr indent="0" lvl="0" marL="342900" rtl="0" algn="l">
              <a:lnSpc>
                <a:spcPct val="110000"/>
              </a:lnSpc>
              <a:spcBef>
                <a:spcPts val="0"/>
              </a:spcBef>
              <a:spcAft>
                <a:spcPts val="0"/>
              </a:spcAft>
              <a:buSzPts val="1080"/>
              <a:buNone/>
            </a:pPr>
            <a:r>
              <a:t/>
            </a:r>
            <a:endParaRPr sz="1800"/>
          </a:p>
          <a:p>
            <a:pPr indent="-342900" lvl="0" marL="342900" rtl="0" algn="l">
              <a:lnSpc>
                <a:spcPct val="110000"/>
              </a:lnSpc>
              <a:spcBef>
                <a:spcPts val="0"/>
              </a:spcBef>
              <a:spcAft>
                <a:spcPts val="0"/>
              </a:spcAft>
              <a:buClr>
                <a:schemeClr val="dk1"/>
              </a:buClr>
              <a:buSzPts val="1800"/>
              <a:buFont typeface="Tahoma"/>
              <a:buChar char="■"/>
            </a:pPr>
            <a:r>
              <a:rPr lang="en-US" sz="1800">
                <a:highlight>
                  <a:srgbClr val="FFFFFF"/>
                </a:highlight>
              </a:rPr>
              <a:t>Unimportant data that are no longer required are referred to as redundant data. </a:t>
            </a:r>
            <a:endParaRPr sz="1800"/>
          </a:p>
          <a:p>
            <a:pPr indent="-285750" lvl="1" marL="742950" rtl="0" algn="l">
              <a:lnSpc>
                <a:spcPct val="110000"/>
              </a:lnSpc>
              <a:spcBef>
                <a:spcPts val="360"/>
              </a:spcBef>
              <a:spcAft>
                <a:spcPts val="0"/>
              </a:spcAft>
              <a:buClr>
                <a:schemeClr val="dk1"/>
              </a:buClr>
              <a:buSzPts val="990"/>
              <a:buFont typeface="Noto Sans Symbols"/>
              <a:buChar char="■"/>
            </a:pPr>
            <a:r>
              <a:rPr b="0" i="1" lang="en-US" sz="1800" u="none">
                <a:latin typeface="Tahoma"/>
                <a:ea typeface="Tahoma"/>
                <a:cs typeface="Tahoma"/>
                <a:sym typeface="Tahoma"/>
              </a:rPr>
              <a:t>Object identification</a:t>
            </a:r>
            <a:r>
              <a:rPr b="0" i="0" lang="en-US" sz="1800" u="none">
                <a:latin typeface="Tahoma"/>
                <a:ea typeface="Tahoma"/>
                <a:cs typeface="Tahoma"/>
                <a:sym typeface="Tahoma"/>
              </a:rPr>
              <a:t>:  The same attribute or object may have different names in different databases</a:t>
            </a:r>
            <a:endParaRPr/>
          </a:p>
          <a:p>
            <a:pPr indent="-285750" lvl="1" marL="742950" rtl="0" algn="l">
              <a:lnSpc>
                <a:spcPct val="110000"/>
              </a:lnSpc>
              <a:spcBef>
                <a:spcPts val="360"/>
              </a:spcBef>
              <a:spcAft>
                <a:spcPts val="0"/>
              </a:spcAft>
              <a:buClr>
                <a:schemeClr val="dk1"/>
              </a:buClr>
              <a:buSzPts val="990"/>
              <a:buFont typeface="Noto Sans Symbols"/>
              <a:buChar char="■"/>
            </a:pPr>
            <a:r>
              <a:rPr b="0" i="1" lang="en-US" sz="1800" u="none">
                <a:latin typeface="Tahoma"/>
                <a:ea typeface="Tahoma"/>
                <a:cs typeface="Tahoma"/>
                <a:sym typeface="Tahoma"/>
              </a:rPr>
              <a:t>Derivable data:</a:t>
            </a:r>
            <a:r>
              <a:rPr b="0" i="0" lang="en-US" sz="1800" u="none">
                <a:latin typeface="Tahoma"/>
                <a:ea typeface="Tahoma"/>
                <a:cs typeface="Tahoma"/>
                <a:sym typeface="Tahoma"/>
              </a:rPr>
              <a:t> One attribute may be a “derived” attribute in another table, e.g., annual revenue,age</a:t>
            </a:r>
            <a:endParaRPr/>
          </a:p>
          <a:p>
            <a:pPr indent="-285750" lvl="1" marL="742950" rtl="0" algn="l">
              <a:lnSpc>
                <a:spcPct val="110000"/>
              </a:lnSpc>
              <a:spcBef>
                <a:spcPts val="360"/>
              </a:spcBef>
              <a:spcAft>
                <a:spcPts val="0"/>
              </a:spcAft>
              <a:buClr>
                <a:schemeClr val="dk1"/>
              </a:buClr>
              <a:buSzPts val="990"/>
              <a:buFont typeface="Noto Sans Symbols"/>
              <a:buChar char="■"/>
            </a:pPr>
            <a:r>
              <a:rPr b="0" i="0" lang="en-US" sz="1800" u="none">
                <a:latin typeface="Tahoma"/>
                <a:ea typeface="Tahoma"/>
                <a:cs typeface="Tahoma"/>
                <a:sym typeface="Tahoma"/>
              </a:rPr>
              <a:t>Inconsistencies in attribute or dimension naming can also cause redundancies in the resulting data set.</a:t>
            </a:r>
            <a:endParaRPr/>
          </a:p>
          <a:p>
            <a:pPr indent="-285750" lvl="1" marL="742950" rtl="0" algn="l">
              <a:lnSpc>
                <a:spcPct val="110000"/>
              </a:lnSpc>
              <a:spcBef>
                <a:spcPts val="360"/>
              </a:spcBef>
              <a:spcAft>
                <a:spcPts val="0"/>
              </a:spcAft>
              <a:buSzPts val="990"/>
              <a:buNone/>
            </a:pPr>
            <a:r>
              <a:t/>
            </a:r>
            <a:endParaRPr b="0" i="0" sz="1800" u="none">
              <a:latin typeface="Tahoma"/>
              <a:ea typeface="Tahoma"/>
              <a:cs typeface="Tahoma"/>
              <a:sym typeface="Tahoma"/>
            </a:endParaRPr>
          </a:p>
          <a:p>
            <a:pPr indent="-342900" lvl="0" marL="457200" rtl="0" algn="l">
              <a:lnSpc>
                <a:spcPct val="100000"/>
              </a:lnSpc>
              <a:spcBef>
                <a:spcPts val="0"/>
              </a:spcBef>
              <a:spcAft>
                <a:spcPts val="0"/>
              </a:spcAft>
              <a:buSzPts val="1800"/>
              <a:buChar char="■"/>
            </a:pPr>
            <a:r>
              <a:rPr lang="en-US" sz="2000"/>
              <a:t>Some redundancies can be detected by </a:t>
            </a:r>
            <a:r>
              <a:rPr b="1" lang="en-US" sz="2000"/>
              <a:t>correlation analysis</a:t>
            </a:r>
            <a:r>
              <a:rPr lang="en-US" sz="2000"/>
              <a:t>.</a:t>
            </a:r>
            <a:endParaRPr/>
          </a:p>
          <a:p>
            <a:pPr indent="0" lvl="0" marL="457200" rtl="0" algn="l">
              <a:lnSpc>
                <a:spcPct val="100000"/>
              </a:lnSpc>
              <a:spcBef>
                <a:spcPts val="360"/>
              </a:spcBef>
              <a:spcAft>
                <a:spcPts val="0"/>
              </a:spcAft>
              <a:buSzPts val="1080"/>
              <a:buNone/>
            </a:pPr>
            <a:r>
              <a:t/>
            </a:r>
            <a:endParaRPr sz="1800">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41"/>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en-US" sz="1800">
                <a:solidFill>
                  <a:srgbClr val="333333"/>
                </a:solidFill>
                <a:highlight>
                  <a:srgbClr val="FFFFFF"/>
                </a:highlight>
                <a:latin typeface="Roboto"/>
                <a:ea typeface="Roboto"/>
                <a:cs typeface="Roboto"/>
                <a:sym typeface="Roboto"/>
              </a:rPr>
              <a:t>Suppose we have a data set that has three attributes - pizza_name, is_veg, is_nonveg</a:t>
            </a:r>
            <a:endParaRPr sz="1800">
              <a:solidFill>
                <a:srgbClr val="333333"/>
              </a:solidFill>
              <a:highlight>
                <a:srgbClr val="FFFFFF"/>
              </a:highlight>
              <a:latin typeface="Roboto"/>
              <a:ea typeface="Roboto"/>
              <a:cs typeface="Roboto"/>
              <a:sym typeface="Roboto"/>
            </a:endParaRPr>
          </a:p>
          <a:p>
            <a:pPr indent="-342900" lvl="0" marL="457200" marR="25400" rtl="0" algn="l">
              <a:lnSpc>
                <a:spcPct val="156250"/>
              </a:lnSpc>
              <a:spcBef>
                <a:spcPts val="1500"/>
              </a:spcBef>
              <a:spcAft>
                <a:spcPts val="0"/>
              </a:spcAft>
              <a:buClr>
                <a:schemeClr val="dk1"/>
              </a:buClr>
              <a:buSzPts val="1800"/>
              <a:buFont typeface="Roboto"/>
              <a:buAutoNum type="arabicPeriod"/>
            </a:pPr>
            <a:r>
              <a:rPr lang="en-US" sz="1800">
                <a:highlight>
                  <a:srgbClr val="FFFFFF"/>
                </a:highlight>
                <a:latin typeface="Roboto"/>
                <a:ea typeface="Roboto"/>
                <a:cs typeface="Roboto"/>
                <a:sym typeface="Roboto"/>
              </a:rPr>
              <a:t>Is_veg is 1; if the selecting pizza is veg else, it is 0.</a:t>
            </a:r>
            <a:endParaRPr sz="1800">
              <a:highlight>
                <a:srgbClr val="FFFFFF"/>
              </a:highlight>
              <a:latin typeface="Roboto"/>
              <a:ea typeface="Roboto"/>
              <a:cs typeface="Roboto"/>
              <a:sym typeface="Roboto"/>
            </a:endParaRPr>
          </a:p>
          <a:p>
            <a:pPr indent="-342900" lvl="0" marL="457200" marR="25400" rtl="0" algn="l">
              <a:lnSpc>
                <a:spcPct val="156250"/>
              </a:lnSpc>
              <a:spcBef>
                <a:spcPts val="0"/>
              </a:spcBef>
              <a:spcAft>
                <a:spcPts val="0"/>
              </a:spcAft>
              <a:buClr>
                <a:schemeClr val="dk1"/>
              </a:buClr>
              <a:buSzPts val="1800"/>
              <a:buFont typeface="Roboto"/>
              <a:buAutoNum type="arabicPeriod"/>
            </a:pPr>
            <a:r>
              <a:rPr lang="en-US" sz="1800">
                <a:highlight>
                  <a:srgbClr val="FFFFFF"/>
                </a:highlight>
                <a:latin typeface="Roboto"/>
                <a:ea typeface="Roboto"/>
                <a:cs typeface="Roboto"/>
                <a:sym typeface="Roboto"/>
              </a:rPr>
              <a:t>Is_nonveg is 1; if the selecting pizza is nonveg else, it is 0.</a:t>
            </a:r>
            <a:endParaRPr sz="1800">
              <a:highlight>
                <a:srgbClr val="FFFFFF"/>
              </a:highlight>
              <a:latin typeface="Roboto"/>
              <a:ea typeface="Roboto"/>
              <a:cs typeface="Roboto"/>
              <a:sym typeface="Roboto"/>
            </a:endParaRPr>
          </a:p>
          <a:p>
            <a:pPr indent="0" lvl="0" marL="457200" marR="25400" rtl="0" algn="l">
              <a:lnSpc>
                <a:spcPct val="100000"/>
              </a:lnSpc>
              <a:spcBef>
                <a:spcPts val="1500"/>
              </a:spcBef>
              <a:spcAft>
                <a:spcPts val="0"/>
              </a:spcAft>
              <a:buSzPts val="1080"/>
              <a:buNone/>
            </a:pPr>
            <a:r>
              <a:rPr lang="en-US" sz="1800">
                <a:highlight>
                  <a:srgbClr val="FFFFFF"/>
                </a:highlight>
                <a:latin typeface="Roboto"/>
                <a:ea typeface="Roboto"/>
                <a:cs typeface="Roboto"/>
                <a:sym typeface="Roboto"/>
              </a:rPr>
              <a:t>On analyzing the above table, we have found that if a pizza is not veg (i.e., is_veg is 0 selecting the pizza_name), the pizza is surely non-veg (Since there are only two values in the pizza_name output class- Veg and Nonveg). Hence, one of these attributes became redundant. It means that the two attributes are very much related to each other, and one attribute can find the other. So, you can drop either the first or second attribute without any loss of information.</a:t>
            </a:r>
            <a:endParaRPr sz="1800">
              <a:highlight>
                <a:srgbClr val="FFFFFF"/>
              </a:highlight>
              <a:latin typeface="Roboto"/>
              <a:ea typeface="Roboto"/>
              <a:cs typeface="Roboto"/>
              <a:sym typeface="Roboto"/>
            </a:endParaRPr>
          </a:p>
          <a:p>
            <a:pPr indent="0" lvl="0" marL="457200" marR="25400" rtl="0" algn="l">
              <a:lnSpc>
                <a:spcPct val="100000"/>
              </a:lnSpc>
              <a:spcBef>
                <a:spcPts val="1500"/>
              </a:spcBef>
              <a:spcAft>
                <a:spcPts val="0"/>
              </a:spcAft>
              <a:buSzPts val="1080"/>
              <a:buNone/>
            </a:pPr>
            <a:r>
              <a:rPr lang="en-US" sz="1800">
                <a:highlight>
                  <a:srgbClr val="FFFFFF"/>
                </a:highlight>
                <a:latin typeface="Roboto"/>
                <a:ea typeface="Roboto"/>
                <a:cs typeface="Roboto"/>
                <a:sym typeface="Roboto"/>
              </a:rPr>
              <a:t>Age and DoB attribute.</a:t>
            </a:r>
            <a:endParaRPr sz="1800">
              <a:highlight>
                <a:srgbClr val="FFFFFF"/>
              </a:highlight>
              <a:latin typeface="Roboto"/>
              <a:ea typeface="Roboto"/>
              <a:cs typeface="Roboto"/>
              <a:sym typeface="Roboto"/>
            </a:endParaRPr>
          </a:p>
          <a:p>
            <a:pPr indent="0" lvl="0" marL="457200" marR="25400" rtl="0" algn="l">
              <a:lnSpc>
                <a:spcPct val="100000"/>
              </a:lnSpc>
              <a:spcBef>
                <a:spcPts val="1500"/>
              </a:spcBef>
              <a:spcAft>
                <a:spcPts val="0"/>
              </a:spcAft>
              <a:buSzPts val="1080"/>
              <a:buNone/>
            </a:pPr>
            <a:r>
              <a:rPr lang="en-US" sz="1800">
                <a:highlight>
                  <a:srgbClr val="FFFFFF"/>
                </a:highlight>
                <a:latin typeface="Roboto"/>
                <a:ea typeface="Roboto"/>
                <a:cs typeface="Roboto"/>
                <a:sym typeface="Roboto"/>
              </a:rPr>
              <a:t>Age can be derived from DoB.</a:t>
            </a:r>
            <a:endParaRPr sz="1800">
              <a:highlight>
                <a:srgbClr val="FFFFFF"/>
              </a:highlight>
              <a:latin typeface="Roboto"/>
              <a:ea typeface="Roboto"/>
              <a:cs typeface="Roboto"/>
              <a:sym typeface="Roboto"/>
            </a:endParaRPr>
          </a:p>
          <a:p>
            <a:pPr indent="0" lvl="0" marL="0" rtl="0" algn="l">
              <a:lnSpc>
                <a:spcPct val="100000"/>
              </a:lnSpc>
              <a:spcBef>
                <a:spcPts val="1500"/>
              </a:spcBef>
              <a:spcAft>
                <a:spcPts val="1200"/>
              </a:spcAft>
              <a:buSzPts val="1080"/>
              <a:buNone/>
            </a:pPr>
            <a:r>
              <a:t/>
            </a:r>
            <a:endParaRPr sz="1800"/>
          </a:p>
        </p:txBody>
      </p:sp>
      <p:sp>
        <p:nvSpPr>
          <p:cNvPr id="311" name="Google Shape;311;p4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17" name="Google Shape;317;p42"/>
          <p:cNvSpPr txBox="1"/>
          <p:nvPr>
            <p:ph type="title"/>
          </p:nvPr>
        </p:nvSpPr>
        <p:spPr>
          <a:xfrm>
            <a:off x="609600" y="3048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Correlation Analysis</a:t>
            </a:r>
            <a:endParaRPr/>
          </a:p>
        </p:txBody>
      </p:sp>
      <p:sp>
        <p:nvSpPr>
          <p:cNvPr id="318" name="Google Shape;318;p42"/>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Given two attributes , </a:t>
            </a:r>
            <a:r>
              <a:rPr lang="en-US" sz="2000"/>
              <a:t>correlation </a:t>
            </a:r>
            <a:r>
              <a:rPr b="0" i="0" lang="en-US" sz="2000" u="none">
                <a:solidFill>
                  <a:schemeClr val="dk1"/>
                </a:solidFill>
                <a:latin typeface="Tahoma"/>
                <a:ea typeface="Tahoma"/>
                <a:cs typeface="Tahoma"/>
                <a:sym typeface="Tahoma"/>
              </a:rPr>
              <a:t>analysis can measure how strongly one attribute implies the other, based on the available data. </a:t>
            </a:r>
            <a:endParaRPr/>
          </a:p>
          <a:p>
            <a:pPr indent="-266700" lvl="0" marL="34290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For </a:t>
            </a:r>
            <a:r>
              <a:rPr b="0" i="0" lang="en-US" sz="2000" u="none">
                <a:solidFill>
                  <a:srgbClr val="FF0000"/>
                </a:solidFill>
                <a:latin typeface="Tahoma"/>
                <a:ea typeface="Tahoma"/>
                <a:cs typeface="Tahoma"/>
                <a:sym typeface="Tahoma"/>
              </a:rPr>
              <a:t>nominal data,</a:t>
            </a:r>
            <a:r>
              <a:rPr b="0" i="0" lang="en-US" sz="2000" u="none">
                <a:solidFill>
                  <a:schemeClr val="dk1"/>
                </a:solidFill>
                <a:latin typeface="Tahoma"/>
                <a:ea typeface="Tahoma"/>
                <a:cs typeface="Tahoma"/>
                <a:sym typeface="Tahoma"/>
              </a:rPr>
              <a:t> we use the </a:t>
            </a:r>
            <a:r>
              <a:rPr b="0" i="0" lang="en-US" sz="2000" u="none">
                <a:solidFill>
                  <a:srgbClr val="FF0000"/>
                </a:solidFill>
                <a:latin typeface="Tahoma"/>
                <a:ea typeface="Tahoma"/>
                <a:cs typeface="Tahoma"/>
                <a:sym typeface="Tahoma"/>
              </a:rPr>
              <a:t>x</a:t>
            </a:r>
            <a:r>
              <a:rPr b="0" baseline="30000" i="0" lang="en-US" sz="2000" u="none">
                <a:solidFill>
                  <a:srgbClr val="FF0000"/>
                </a:solidFill>
                <a:latin typeface="Tahoma"/>
                <a:ea typeface="Tahoma"/>
                <a:cs typeface="Tahoma"/>
                <a:sym typeface="Tahoma"/>
              </a:rPr>
              <a:t>2</a:t>
            </a:r>
            <a:r>
              <a:rPr b="0" i="0" lang="en-US" sz="2000" u="none">
                <a:solidFill>
                  <a:srgbClr val="FF0000"/>
                </a:solidFill>
                <a:latin typeface="Tahoma"/>
                <a:ea typeface="Tahoma"/>
                <a:cs typeface="Tahoma"/>
                <a:sym typeface="Tahoma"/>
              </a:rPr>
              <a:t> (</a:t>
            </a:r>
            <a:r>
              <a:rPr b="0" i="1" lang="en-US" sz="2000" u="none">
                <a:solidFill>
                  <a:srgbClr val="FF0000"/>
                </a:solidFill>
                <a:latin typeface="Tahoma"/>
                <a:ea typeface="Tahoma"/>
                <a:cs typeface="Tahoma"/>
                <a:sym typeface="Tahoma"/>
              </a:rPr>
              <a:t>chi-square</a:t>
            </a:r>
            <a:r>
              <a:rPr b="0" i="0" lang="en-US" sz="2000" u="none">
                <a:solidFill>
                  <a:srgbClr val="FF0000"/>
                </a:solidFill>
                <a:latin typeface="Tahoma"/>
                <a:ea typeface="Tahoma"/>
                <a:cs typeface="Tahoma"/>
                <a:sym typeface="Tahoma"/>
              </a:rPr>
              <a:t>) test</a:t>
            </a:r>
            <a:r>
              <a:rPr b="0" i="0" lang="en-US" sz="2000" u="none">
                <a:solidFill>
                  <a:schemeClr val="dk1"/>
                </a:solidFill>
                <a:latin typeface="Tahoma"/>
                <a:ea typeface="Tahoma"/>
                <a:cs typeface="Tahoma"/>
                <a:sym typeface="Tahoma"/>
              </a:rPr>
              <a:t>.</a:t>
            </a:r>
            <a:endParaRPr/>
          </a:p>
          <a:p>
            <a:pPr indent="-266700" lvl="0" marL="34290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For</a:t>
            </a:r>
            <a:r>
              <a:rPr b="0" i="0" lang="en-US" sz="2000" u="none">
                <a:solidFill>
                  <a:srgbClr val="FF0000"/>
                </a:solidFill>
                <a:latin typeface="Tahoma"/>
                <a:ea typeface="Tahoma"/>
                <a:cs typeface="Tahoma"/>
                <a:sym typeface="Tahoma"/>
              </a:rPr>
              <a:t> numeric attributes,</a:t>
            </a:r>
            <a:r>
              <a:rPr b="0" i="0" lang="en-US" sz="2000" u="none">
                <a:solidFill>
                  <a:schemeClr val="dk1"/>
                </a:solidFill>
                <a:latin typeface="Tahoma"/>
                <a:ea typeface="Tahoma"/>
                <a:cs typeface="Tahoma"/>
                <a:sym typeface="Tahoma"/>
              </a:rPr>
              <a:t> we can use the </a:t>
            </a:r>
            <a:r>
              <a:rPr b="0" i="1" lang="en-US" sz="2000" u="none">
                <a:solidFill>
                  <a:srgbClr val="FF0000"/>
                </a:solidFill>
                <a:latin typeface="Tahoma"/>
                <a:ea typeface="Tahoma"/>
                <a:cs typeface="Tahoma"/>
                <a:sym typeface="Tahoma"/>
              </a:rPr>
              <a:t>correlation coefficient </a:t>
            </a:r>
            <a:r>
              <a:rPr b="0" i="0" lang="en-US" sz="2000" u="none">
                <a:solidFill>
                  <a:srgbClr val="FF0000"/>
                </a:solidFill>
                <a:latin typeface="Tahoma"/>
                <a:ea typeface="Tahoma"/>
                <a:cs typeface="Tahoma"/>
                <a:sym typeface="Tahoma"/>
              </a:rPr>
              <a:t>and </a:t>
            </a:r>
            <a:r>
              <a:rPr b="0" i="1" lang="en-US" sz="2000" u="none">
                <a:solidFill>
                  <a:srgbClr val="FF0000"/>
                </a:solidFill>
                <a:latin typeface="Tahoma"/>
                <a:ea typeface="Tahoma"/>
                <a:cs typeface="Tahoma"/>
                <a:sym typeface="Tahoma"/>
              </a:rPr>
              <a:t>covariance</a:t>
            </a:r>
            <a:r>
              <a:rPr b="0" i="0" lang="en-US" sz="2000" u="none">
                <a:solidFill>
                  <a:schemeClr val="dk1"/>
                </a:solidFill>
                <a:latin typeface="Tahoma"/>
                <a:ea typeface="Tahoma"/>
                <a:cs typeface="Tahoma"/>
                <a:sym typeface="Tahoma"/>
              </a:rPr>
              <a:t>, both of which assess how one </a:t>
            </a:r>
            <a:r>
              <a:rPr lang="en-US" sz="2000"/>
              <a:t>attribute</a:t>
            </a:r>
            <a:r>
              <a:rPr b="0" i="0" lang="en-US" sz="2000" u="none">
                <a:solidFill>
                  <a:schemeClr val="dk1"/>
                </a:solidFill>
                <a:latin typeface="Tahoma"/>
                <a:ea typeface="Tahoma"/>
                <a:cs typeface="Tahoma"/>
                <a:sym typeface="Tahoma"/>
              </a:rPr>
              <a:t> values vary from those of another.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24" name="Google Shape;324;p43"/>
          <p:cNvSpPr txBox="1"/>
          <p:nvPr>
            <p:ph type="title"/>
          </p:nvPr>
        </p:nvSpPr>
        <p:spPr>
          <a:xfrm>
            <a:off x="609600" y="3048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x</a:t>
            </a:r>
            <a:r>
              <a:rPr b="0" baseline="30000" i="0" lang="en-US" sz="3200" u="none">
                <a:solidFill>
                  <a:schemeClr val="dk2"/>
                </a:solidFill>
                <a:latin typeface="Tahoma"/>
                <a:ea typeface="Tahoma"/>
                <a:cs typeface="Tahoma"/>
                <a:sym typeface="Tahoma"/>
              </a:rPr>
              <a:t>2</a:t>
            </a:r>
            <a:r>
              <a:rPr b="0" i="0" lang="en-US" sz="3200" u="none">
                <a:solidFill>
                  <a:schemeClr val="dk2"/>
                </a:solidFill>
                <a:latin typeface="Tahoma"/>
                <a:ea typeface="Tahoma"/>
                <a:cs typeface="Tahoma"/>
                <a:sym typeface="Tahoma"/>
              </a:rPr>
              <a:t> Correlation Test for Nominal Data</a:t>
            </a:r>
            <a:endParaRPr/>
          </a:p>
        </p:txBody>
      </p:sp>
      <p:sp>
        <p:nvSpPr>
          <p:cNvPr id="325" name="Google Shape;325;p43"/>
          <p:cNvSpPr txBox="1"/>
          <p:nvPr>
            <p:ph idx="1" type="body"/>
          </p:nvPr>
        </p:nvSpPr>
        <p:spPr>
          <a:xfrm>
            <a:off x="0" y="1219200"/>
            <a:ext cx="91440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Suppose attribute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has </a:t>
            </a:r>
            <a:r>
              <a:rPr b="0" i="1" lang="en-US" sz="1800" u="none">
                <a:solidFill>
                  <a:schemeClr val="dk1"/>
                </a:solidFill>
                <a:latin typeface="Arial"/>
                <a:ea typeface="Arial"/>
                <a:cs typeface="Arial"/>
                <a:sym typeface="Arial"/>
              </a:rPr>
              <a:t>c </a:t>
            </a:r>
            <a:r>
              <a:rPr b="0" i="0" lang="en-US" sz="1800" u="none">
                <a:solidFill>
                  <a:schemeClr val="dk1"/>
                </a:solidFill>
                <a:latin typeface="Arial"/>
                <a:ea typeface="Arial"/>
                <a:cs typeface="Arial"/>
                <a:sym typeface="Arial"/>
              </a:rPr>
              <a:t>distinct values, namely </a:t>
            </a:r>
            <a:r>
              <a:rPr b="0" i="1" lang="en-US" sz="1800" u="none">
                <a:solidFill>
                  <a:schemeClr val="dk1"/>
                </a:solidFill>
                <a:latin typeface="Arial"/>
                <a:ea typeface="Arial"/>
                <a:cs typeface="Arial"/>
                <a:sym typeface="Arial"/>
              </a:rPr>
              <a:t>a</a:t>
            </a:r>
            <a:r>
              <a:rPr b="0" baseline="-25000" i="0" lang="en-US" sz="1800" u="none">
                <a:solidFill>
                  <a:schemeClr val="dk1"/>
                </a:solidFill>
                <a:latin typeface="Arial"/>
                <a:ea typeface="Arial"/>
                <a:cs typeface="Arial"/>
                <a:sym typeface="Arial"/>
              </a:rPr>
              <a:t>1</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a</a:t>
            </a:r>
            <a:r>
              <a:rPr b="0" baseline="-25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 ….</a:t>
            </a:r>
            <a:r>
              <a:rPr b="0" i="1" lang="en-US" sz="1800" u="none">
                <a:solidFill>
                  <a:schemeClr val="dk1"/>
                </a:solidFill>
                <a:latin typeface="Arial"/>
                <a:ea typeface="Arial"/>
                <a:cs typeface="Arial"/>
                <a:sym typeface="Arial"/>
              </a:rPr>
              <a:t>a</a:t>
            </a:r>
            <a:r>
              <a:rPr b="0" baseline="-25000" i="1" lang="en-US" sz="1800" u="none">
                <a:solidFill>
                  <a:schemeClr val="dk1"/>
                </a:solidFill>
                <a:latin typeface="Arial"/>
                <a:ea typeface="Arial"/>
                <a:cs typeface="Arial"/>
                <a:sym typeface="Arial"/>
              </a:rPr>
              <a:t>c</a:t>
            </a:r>
            <a:r>
              <a:rPr b="0" i="1" lang="en-US" sz="18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a:t>
            </a:r>
            <a:endParaRPr/>
          </a:p>
          <a:p>
            <a:pPr indent="-342900" lvl="0" marL="342900" rtl="0" algn="l">
              <a:lnSpc>
                <a:spcPct val="100000"/>
              </a:lnSpc>
              <a:spcBef>
                <a:spcPts val="360"/>
              </a:spcBef>
              <a:spcAft>
                <a:spcPts val="0"/>
              </a:spcAft>
              <a:buClr>
                <a:schemeClr val="folHlink"/>
              </a:buClr>
              <a:buSzPts val="1080"/>
              <a:buFont typeface="Noto Sans Symbols"/>
              <a:buChar char="■"/>
            </a:pPr>
            <a:r>
              <a:rPr b="0" i="1" lang="en-US" sz="1800" u="none">
                <a:solidFill>
                  <a:schemeClr val="dk1"/>
                </a:solidFill>
                <a:latin typeface="Arial"/>
                <a:ea typeface="Arial"/>
                <a:cs typeface="Arial"/>
                <a:sym typeface="Arial"/>
              </a:rPr>
              <a:t>Attribute B </a:t>
            </a:r>
            <a:r>
              <a:rPr b="0" i="0" lang="en-US" sz="1800" u="none">
                <a:solidFill>
                  <a:schemeClr val="dk1"/>
                </a:solidFill>
                <a:latin typeface="Arial"/>
                <a:ea typeface="Arial"/>
                <a:cs typeface="Arial"/>
                <a:sym typeface="Arial"/>
              </a:rPr>
              <a:t>has </a:t>
            </a:r>
            <a:r>
              <a:rPr b="0" i="1" lang="en-US" sz="1800" u="none">
                <a:solidFill>
                  <a:schemeClr val="dk1"/>
                </a:solidFill>
                <a:latin typeface="Arial"/>
                <a:ea typeface="Arial"/>
                <a:cs typeface="Arial"/>
                <a:sym typeface="Arial"/>
              </a:rPr>
              <a:t>r </a:t>
            </a:r>
            <a:r>
              <a:rPr b="0" i="0" lang="en-US" sz="1800" u="none">
                <a:solidFill>
                  <a:schemeClr val="dk1"/>
                </a:solidFill>
                <a:latin typeface="Arial"/>
                <a:ea typeface="Arial"/>
                <a:cs typeface="Arial"/>
                <a:sym typeface="Arial"/>
              </a:rPr>
              <a:t>distinct values, namely </a:t>
            </a:r>
            <a:r>
              <a:rPr b="0" i="1" lang="en-US" sz="1800" u="none">
                <a:solidFill>
                  <a:schemeClr val="dk1"/>
                </a:solidFill>
                <a:latin typeface="Arial"/>
                <a:ea typeface="Arial"/>
                <a:cs typeface="Arial"/>
                <a:sym typeface="Arial"/>
              </a:rPr>
              <a:t>b</a:t>
            </a:r>
            <a:r>
              <a:rPr b="0" baseline="-25000" i="0" lang="en-US" sz="1800" u="none">
                <a:solidFill>
                  <a:schemeClr val="dk1"/>
                </a:solidFill>
                <a:latin typeface="Arial"/>
                <a:ea typeface="Arial"/>
                <a:cs typeface="Arial"/>
                <a:sym typeface="Arial"/>
              </a:rPr>
              <a:t>1</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b</a:t>
            </a:r>
            <a:r>
              <a:rPr b="0" baseline="-25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 ….</a:t>
            </a:r>
            <a:r>
              <a:rPr b="0" i="1" lang="en-US" sz="1800" u="none">
                <a:solidFill>
                  <a:schemeClr val="dk1"/>
                </a:solidFill>
                <a:latin typeface="Arial"/>
                <a:ea typeface="Arial"/>
                <a:cs typeface="Arial"/>
                <a:sym typeface="Arial"/>
              </a:rPr>
              <a:t>b</a:t>
            </a:r>
            <a:r>
              <a:rPr b="0" baseline="-25000" i="1" lang="en-US" sz="1800" u="none">
                <a:solidFill>
                  <a:schemeClr val="dk1"/>
                </a:solidFill>
                <a:latin typeface="Arial"/>
                <a:ea typeface="Arial"/>
                <a:cs typeface="Arial"/>
                <a:sym typeface="Arial"/>
              </a:rPr>
              <a:t>r</a:t>
            </a:r>
            <a:r>
              <a:rPr b="0" i="1" lang="en-US" sz="18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 </a:t>
            </a:r>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Let (</a:t>
            </a:r>
            <a:r>
              <a:rPr b="0" i="1" lang="en-US" sz="1800" u="none">
                <a:solidFill>
                  <a:schemeClr val="dk1"/>
                </a:solidFill>
                <a:latin typeface="Arial"/>
                <a:ea typeface="Arial"/>
                <a:cs typeface="Arial"/>
                <a:sym typeface="Arial"/>
              </a:rPr>
              <a:t>A</a:t>
            </a:r>
            <a:r>
              <a:rPr b="0" baseline="-25000" i="1" lang="en-US" sz="1800" u="none">
                <a:solidFill>
                  <a:schemeClr val="dk1"/>
                </a:solidFill>
                <a:latin typeface="Arial"/>
                <a:ea typeface="Arial"/>
                <a:cs typeface="Arial"/>
                <a:sym typeface="Arial"/>
              </a:rPr>
              <a:t>i</a:t>
            </a:r>
            <a:r>
              <a:rPr b="0" i="1" lang="en-US" sz="18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Bj</a:t>
            </a:r>
            <a:r>
              <a:rPr b="0" baseline="-25000" i="1" lang="en-US" sz="1800" u="none">
                <a:solidFill>
                  <a:schemeClr val="dk1"/>
                </a:solidFill>
                <a:latin typeface="Arial"/>
                <a:ea typeface="Arial"/>
                <a:cs typeface="Arial"/>
                <a:sym typeface="Arial"/>
              </a:rPr>
              <a:t>j</a:t>
            </a:r>
            <a:r>
              <a:rPr b="0" i="1" lang="en-US" sz="1800" u="none">
                <a:solidFill>
                  <a:schemeClr val="dk1"/>
                </a:solidFill>
                <a:latin typeface="Arial"/>
                <a:ea typeface="Arial"/>
                <a:cs typeface="Arial"/>
                <a:sym typeface="Arial"/>
              </a:rPr>
              <a:t>)</a:t>
            </a:r>
            <a:r>
              <a:rPr b="0" i="0" lang="en-US" sz="1800" u="none">
                <a:solidFill>
                  <a:schemeClr val="dk1"/>
                </a:solidFill>
                <a:latin typeface="Arial"/>
                <a:ea typeface="Arial"/>
                <a:cs typeface="Arial"/>
                <a:sym typeface="Arial"/>
              </a:rPr>
              <a:t> denote the joint event that attribute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takes on value </a:t>
            </a:r>
            <a:r>
              <a:rPr b="0" i="1" lang="en-US" sz="1800" u="none">
                <a:solidFill>
                  <a:schemeClr val="dk1"/>
                </a:solidFill>
                <a:latin typeface="Arial"/>
                <a:ea typeface="Arial"/>
                <a:cs typeface="Arial"/>
                <a:sym typeface="Arial"/>
              </a:rPr>
              <a:t>a</a:t>
            </a:r>
            <a:r>
              <a:rPr b="0" baseline="-25000" i="1" lang="en-US" sz="1800" u="none">
                <a:solidFill>
                  <a:schemeClr val="dk1"/>
                </a:solidFill>
                <a:latin typeface="Arial"/>
                <a:ea typeface="Arial"/>
                <a:cs typeface="Arial"/>
                <a:sym typeface="Arial"/>
              </a:rPr>
              <a:t>i</a:t>
            </a:r>
            <a:r>
              <a:rPr b="0" i="1" lang="en-US" sz="18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and attribute </a:t>
            </a:r>
            <a:r>
              <a:rPr b="0" i="1" lang="en-US" sz="1800" u="none">
                <a:solidFill>
                  <a:schemeClr val="dk1"/>
                </a:solidFill>
                <a:latin typeface="Arial"/>
                <a:ea typeface="Arial"/>
                <a:cs typeface="Arial"/>
                <a:sym typeface="Arial"/>
              </a:rPr>
              <a:t>B </a:t>
            </a:r>
            <a:r>
              <a:rPr b="0" i="0" lang="en-US" sz="1800" u="none">
                <a:solidFill>
                  <a:schemeClr val="dk1"/>
                </a:solidFill>
                <a:latin typeface="Arial"/>
                <a:ea typeface="Arial"/>
                <a:cs typeface="Arial"/>
                <a:sym typeface="Arial"/>
              </a:rPr>
              <a:t>takes on value </a:t>
            </a:r>
            <a:r>
              <a:rPr b="0" i="1" lang="en-US" sz="1800" u="none">
                <a:solidFill>
                  <a:schemeClr val="dk1"/>
                </a:solidFill>
                <a:latin typeface="Arial"/>
                <a:ea typeface="Arial"/>
                <a:cs typeface="Arial"/>
                <a:sym typeface="Arial"/>
              </a:rPr>
              <a:t>b</a:t>
            </a:r>
            <a:r>
              <a:rPr b="0" baseline="-25000" i="1" lang="en-US" sz="1800" u="none">
                <a:solidFill>
                  <a:schemeClr val="dk1"/>
                </a:solidFill>
                <a:latin typeface="Arial"/>
                <a:ea typeface="Arial"/>
                <a:cs typeface="Arial"/>
                <a:sym typeface="Arial"/>
              </a:rPr>
              <a:t>j </a:t>
            </a:r>
            <a:endParaRPr b="0" baseline="-25000" i="1" sz="1800" u="none">
              <a:solidFill>
                <a:schemeClr val="dk1"/>
              </a:solidFill>
              <a:latin typeface="Arial"/>
              <a:ea typeface="Arial"/>
              <a:cs typeface="Arial"/>
              <a:sym typeface="Arial"/>
            </a:endParaRPr>
          </a:p>
          <a:p>
            <a:pPr indent="0" lvl="0" marL="342900" rtl="0" algn="l">
              <a:lnSpc>
                <a:spcPct val="100000"/>
              </a:lnSpc>
              <a:spcBef>
                <a:spcPts val="0"/>
              </a:spcBef>
              <a:spcAft>
                <a:spcPts val="0"/>
              </a:spcAft>
              <a:buSzPts val="1080"/>
              <a:buNone/>
            </a:pPr>
            <a:r>
              <a:t/>
            </a:r>
            <a:endParaRPr baseline="-25000" i="1" sz="1800">
              <a:latin typeface="Arial"/>
              <a:ea typeface="Arial"/>
              <a:cs typeface="Arial"/>
              <a:sym typeface="Arial"/>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 x</a:t>
            </a:r>
            <a:r>
              <a:rPr b="0" baseline="30000" i="0" lang="en-US" sz="1800" u="none">
                <a:solidFill>
                  <a:schemeClr val="dk1"/>
                </a:solidFill>
                <a:latin typeface="Tahoma"/>
                <a:ea typeface="Tahoma"/>
                <a:cs typeface="Tahoma"/>
                <a:sym typeface="Tahoma"/>
              </a:rPr>
              <a:t>2</a:t>
            </a:r>
            <a:r>
              <a:rPr b="0" i="0" lang="en-US" sz="1800" u="none">
                <a:solidFill>
                  <a:schemeClr val="dk1"/>
                </a:solidFill>
                <a:latin typeface="Arial"/>
                <a:ea typeface="Arial"/>
                <a:cs typeface="Arial"/>
                <a:sym typeface="Arial"/>
              </a:rPr>
              <a:t> value (also known as the </a:t>
            </a:r>
            <a:r>
              <a:rPr b="0" i="1" lang="en-US" sz="1800" u="none">
                <a:solidFill>
                  <a:schemeClr val="dk1"/>
                </a:solidFill>
                <a:latin typeface="Arial"/>
                <a:ea typeface="Arial"/>
                <a:cs typeface="Arial"/>
                <a:sym typeface="Arial"/>
              </a:rPr>
              <a:t>Pearson </a:t>
            </a:r>
            <a:r>
              <a:rPr b="0" i="0" lang="en-US" sz="1800" u="none">
                <a:solidFill>
                  <a:schemeClr val="dk1"/>
                </a:solidFill>
                <a:latin typeface="Arial"/>
                <a:ea typeface="Arial"/>
                <a:cs typeface="Arial"/>
                <a:sym typeface="Arial"/>
              </a:rPr>
              <a:t>x</a:t>
            </a:r>
            <a:r>
              <a:rPr b="0" baseline="30000" i="0" lang="en-US" sz="1800" u="none">
                <a:solidFill>
                  <a:schemeClr val="dk1"/>
                </a:solidFill>
                <a:latin typeface="Tahoma"/>
                <a:ea typeface="Tahoma"/>
                <a:cs typeface="Tahoma"/>
                <a:sym typeface="Tahoma"/>
              </a:rPr>
              <a:t>2</a:t>
            </a:r>
            <a:r>
              <a:rPr b="0" i="0" lang="en-US" sz="1800" u="none">
                <a:solidFill>
                  <a:schemeClr val="dk1"/>
                </a:solidFill>
                <a:latin typeface="Arial"/>
                <a:ea typeface="Arial"/>
                <a:cs typeface="Arial"/>
                <a:sym typeface="Arial"/>
              </a:rPr>
              <a:t> </a:t>
            </a:r>
            <a:r>
              <a:rPr b="0" i="1" lang="en-US" sz="1800" u="none">
                <a:solidFill>
                  <a:schemeClr val="dk1"/>
                </a:solidFill>
                <a:latin typeface="Arial"/>
                <a:ea typeface="Arial"/>
                <a:cs typeface="Arial"/>
                <a:sym typeface="Arial"/>
              </a:rPr>
              <a:t>statistic</a:t>
            </a:r>
            <a:r>
              <a:rPr b="0" i="0" lang="en-US" sz="1800" u="none">
                <a:solidFill>
                  <a:schemeClr val="dk1"/>
                </a:solidFill>
                <a:latin typeface="Arial"/>
                <a:ea typeface="Arial"/>
                <a:cs typeface="Arial"/>
                <a:sym typeface="Arial"/>
              </a:rPr>
              <a:t>) is computed as:</a:t>
            </a:r>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SzPts val="1080"/>
              <a:buNone/>
            </a:pPr>
            <a:r>
              <a:t/>
            </a:r>
            <a:endParaRPr b="0" i="0" sz="1800" u="none">
              <a:solidFill>
                <a:schemeClr val="dk1"/>
              </a:solidFill>
              <a:latin typeface="Arial"/>
              <a:ea typeface="Arial"/>
              <a:cs typeface="Arial"/>
              <a:sym typeface="Arial"/>
            </a:endParaRPr>
          </a:p>
        </p:txBody>
      </p:sp>
      <p:pic>
        <p:nvPicPr>
          <p:cNvPr id="326" name="Google Shape;326;p43"/>
          <p:cNvPicPr preferRelativeResize="0"/>
          <p:nvPr/>
        </p:nvPicPr>
        <p:blipFill rotWithShape="1">
          <a:blip r:embed="rId3">
            <a:alphaModFix/>
          </a:blip>
          <a:srcRect b="0" l="0" r="0" t="0"/>
          <a:stretch/>
        </p:blipFill>
        <p:spPr>
          <a:xfrm>
            <a:off x="2837700" y="3276600"/>
            <a:ext cx="3090673" cy="914024"/>
          </a:xfrm>
          <a:prstGeom prst="rect">
            <a:avLst/>
          </a:prstGeom>
          <a:noFill/>
          <a:ln>
            <a:noFill/>
          </a:ln>
        </p:spPr>
      </p:pic>
      <p:pic>
        <p:nvPicPr>
          <p:cNvPr id="327" name="Google Shape;327;p43"/>
          <p:cNvPicPr preferRelativeResize="0"/>
          <p:nvPr/>
        </p:nvPicPr>
        <p:blipFill rotWithShape="1">
          <a:blip r:embed="rId4">
            <a:alphaModFix/>
          </a:blip>
          <a:srcRect b="0" l="0" r="0" t="0"/>
          <a:stretch/>
        </p:blipFill>
        <p:spPr>
          <a:xfrm>
            <a:off x="762000" y="4486275"/>
            <a:ext cx="5381625" cy="574675"/>
          </a:xfrm>
          <a:prstGeom prst="rect">
            <a:avLst/>
          </a:prstGeom>
          <a:noFill/>
          <a:ln>
            <a:noFill/>
          </a:ln>
        </p:spPr>
      </p:pic>
      <p:pic>
        <p:nvPicPr>
          <p:cNvPr id="328" name="Google Shape;328;p43"/>
          <p:cNvPicPr preferRelativeResize="0"/>
          <p:nvPr/>
        </p:nvPicPr>
        <p:blipFill rotWithShape="1">
          <a:blip r:embed="rId5">
            <a:alphaModFix/>
          </a:blip>
          <a:srcRect b="0" l="0" r="0" t="0"/>
          <a:stretch/>
        </p:blipFill>
        <p:spPr>
          <a:xfrm>
            <a:off x="4581525" y="4773612"/>
            <a:ext cx="2266950" cy="574675"/>
          </a:xfrm>
          <a:prstGeom prst="rect">
            <a:avLst/>
          </a:prstGeom>
          <a:noFill/>
          <a:ln>
            <a:noFill/>
          </a:ln>
        </p:spPr>
      </p:pic>
      <p:pic>
        <p:nvPicPr>
          <p:cNvPr id="329" name="Google Shape;329;p43"/>
          <p:cNvPicPr preferRelativeResize="0"/>
          <p:nvPr/>
        </p:nvPicPr>
        <p:blipFill rotWithShape="1">
          <a:blip r:embed="rId6">
            <a:alphaModFix/>
          </a:blip>
          <a:srcRect b="0" l="0" r="0" t="0"/>
          <a:stretch/>
        </p:blipFill>
        <p:spPr>
          <a:xfrm>
            <a:off x="692150" y="5689600"/>
            <a:ext cx="7658100" cy="590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35" name="Google Shape;335;p44"/>
          <p:cNvSpPr txBox="1"/>
          <p:nvPr>
            <p:ph type="title"/>
          </p:nvPr>
        </p:nvSpPr>
        <p:spPr>
          <a:xfrm>
            <a:off x="609600" y="3048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x</a:t>
            </a:r>
            <a:r>
              <a:rPr b="0" baseline="30000" i="0" lang="en-US" sz="3200" u="none">
                <a:solidFill>
                  <a:schemeClr val="dk2"/>
                </a:solidFill>
                <a:latin typeface="Tahoma"/>
                <a:ea typeface="Tahoma"/>
                <a:cs typeface="Tahoma"/>
                <a:sym typeface="Tahoma"/>
              </a:rPr>
              <a:t>2</a:t>
            </a:r>
            <a:r>
              <a:rPr b="0" i="0" lang="en-US" sz="3200" u="none">
                <a:solidFill>
                  <a:schemeClr val="dk2"/>
                </a:solidFill>
                <a:latin typeface="Tahoma"/>
                <a:ea typeface="Tahoma"/>
                <a:cs typeface="Tahoma"/>
                <a:sym typeface="Tahoma"/>
              </a:rPr>
              <a:t> Correlation Test for Nominal Data</a:t>
            </a:r>
            <a:endParaRPr/>
          </a:p>
        </p:txBody>
      </p:sp>
      <p:sp>
        <p:nvSpPr>
          <p:cNvPr id="336" name="Google Shape;336;p44"/>
          <p:cNvSpPr txBox="1"/>
          <p:nvPr>
            <p:ph idx="1" type="body"/>
          </p:nvPr>
        </p:nvSpPr>
        <p:spPr>
          <a:xfrm>
            <a:off x="315899" y="1333500"/>
            <a:ext cx="8743800" cy="5105400"/>
          </a:xfrm>
          <a:prstGeom prst="rect">
            <a:avLst/>
          </a:prstGeom>
          <a:noFill/>
          <a:ln>
            <a:noFill/>
          </a:ln>
        </p:spPr>
        <p:txBody>
          <a:bodyPr anchorCtr="0" anchor="t" bIns="45700" lIns="91425" spcFirstLastPara="1" rIns="91425" wrap="square" tIns="45700">
            <a:noAutofit/>
          </a:bodyPr>
          <a:lstStyle/>
          <a:p>
            <a:pPr indent="-274320" lvl="0" marL="342900" rtl="0" algn="l">
              <a:lnSpc>
                <a:spcPct val="100000"/>
              </a:lnSpc>
              <a:spcBef>
                <a:spcPts val="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 x</a:t>
            </a:r>
            <a:r>
              <a:rPr b="0" baseline="30000" i="0" lang="en-US" sz="1800" u="none">
                <a:solidFill>
                  <a:schemeClr val="dk1"/>
                </a:solidFill>
                <a:latin typeface="Tahoma"/>
                <a:ea typeface="Tahoma"/>
                <a:cs typeface="Tahoma"/>
                <a:sym typeface="Tahoma"/>
              </a:rPr>
              <a:t>2</a:t>
            </a:r>
            <a:r>
              <a:rPr b="0" i="0" lang="en-US" sz="1800" u="none">
                <a:solidFill>
                  <a:schemeClr val="dk1"/>
                </a:solidFill>
                <a:latin typeface="Arial"/>
                <a:ea typeface="Arial"/>
                <a:cs typeface="Arial"/>
                <a:sym typeface="Arial"/>
              </a:rPr>
              <a:t> statistic tests the hypothesis that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and </a:t>
            </a:r>
            <a:r>
              <a:rPr b="0" i="1" lang="en-US" sz="1800" u="none">
                <a:solidFill>
                  <a:schemeClr val="dk1"/>
                </a:solidFill>
                <a:latin typeface="Arial"/>
                <a:ea typeface="Arial"/>
                <a:cs typeface="Arial"/>
                <a:sym typeface="Arial"/>
              </a:rPr>
              <a:t>B </a:t>
            </a:r>
            <a:r>
              <a:rPr b="0" i="0" lang="en-US" sz="1800" u="none">
                <a:solidFill>
                  <a:schemeClr val="dk1"/>
                </a:solidFill>
                <a:latin typeface="Arial"/>
                <a:ea typeface="Arial"/>
                <a:cs typeface="Arial"/>
                <a:sym typeface="Arial"/>
              </a:rPr>
              <a:t>are </a:t>
            </a:r>
            <a:r>
              <a:rPr b="0" i="1" lang="en-US" sz="1800" u="none">
                <a:solidFill>
                  <a:schemeClr val="dk1"/>
                </a:solidFill>
                <a:latin typeface="Arial"/>
                <a:ea typeface="Arial"/>
                <a:cs typeface="Arial"/>
                <a:sym typeface="Arial"/>
              </a:rPr>
              <a:t>independent</a:t>
            </a:r>
            <a:r>
              <a:rPr b="0" i="0" lang="en-US" sz="1800" u="none">
                <a:solidFill>
                  <a:schemeClr val="dk1"/>
                </a:solidFill>
                <a:latin typeface="Arial"/>
                <a:ea typeface="Arial"/>
                <a:cs typeface="Arial"/>
                <a:sym typeface="Arial"/>
              </a:rPr>
              <a:t>, that is, there is no correlation between them. </a:t>
            </a:r>
            <a:endParaRPr b="0" i="0" sz="1800" u="none">
              <a:solidFill>
                <a:schemeClr val="dk1"/>
              </a:solidFill>
              <a:latin typeface="Arial"/>
              <a:ea typeface="Arial"/>
              <a:cs typeface="Arial"/>
              <a:sym typeface="Arial"/>
            </a:endParaRPr>
          </a:p>
          <a:p>
            <a:pPr indent="0" lvl="0" marL="342900" rtl="0" algn="l">
              <a:lnSpc>
                <a:spcPct val="100000"/>
              </a:lnSpc>
              <a:spcBef>
                <a:spcPts val="0"/>
              </a:spcBef>
              <a:spcAft>
                <a:spcPts val="0"/>
              </a:spcAft>
              <a:buSzPts val="1080"/>
              <a:buNone/>
            </a:pPr>
            <a:r>
              <a:t/>
            </a:r>
            <a:endParaRPr sz="1800">
              <a:latin typeface="Arial"/>
              <a:ea typeface="Arial"/>
              <a:cs typeface="Arial"/>
              <a:sym typeface="Arial"/>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 test is based on a significance level, with (</a:t>
            </a:r>
            <a:r>
              <a:rPr b="0" i="1" lang="en-US" sz="1800" u="none">
                <a:solidFill>
                  <a:schemeClr val="dk1"/>
                </a:solidFill>
                <a:latin typeface="Arial"/>
                <a:ea typeface="Arial"/>
                <a:cs typeface="Arial"/>
                <a:sym typeface="Arial"/>
              </a:rPr>
              <a:t>r-</a:t>
            </a:r>
            <a:r>
              <a:rPr b="0" i="0" lang="en-US" sz="1800" u="none">
                <a:solidFill>
                  <a:schemeClr val="dk1"/>
                </a:solidFill>
                <a:latin typeface="Arial"/>
                <a:ea typeface="Arial"/>
                <a:cs typeface="Arial"/>
                <a:sym typeface="Arial"/>
              </a:rPr>
              <a:t>1)x(</a:t>
            </a:r>
            <a:r>
              <a:rPr b="0" i="1" lang="en-US" sz="1800" u="none">
                <a:solidFill>
                  <a:schemeClr val="dk1"/>
                </a:solidFill>
                <a:latin typeface="Arial"/>
                <a:ea typeface="Arial"/>
                <a:cs typeface="Arial"/>
                <a:sym typeface="Arial"/>
              </a:rPr>
              <a:t>c-1)</a:t>
            </a:r>
            <a:r>
              <a:rPr b="0" i="0" lang="en-US" sz="1800" u="none">
                <a:solidFill>
                  <a:schemeClr val="dk1"/>
                </a:solidFill>
                <a:latin typeface="Arial"/>
                <a:ea typeface="Arial"/>
                <a:cs typeface="Arial"/>
                <a:sym typeface="Arial"/>
              </a:rPr>
              <a:t>   degrees of freedom.</a:t>
            </a:r>
            <a:endParaRPr/>
          </a:p>
          <a:p>
            <a:pPr indent="-342900" lvl="0" marL="342900" rtl="0" algn="l">
              <a:lnSpc>
                <a:spcPct val="100000"/>
              </a:lnSpc>
              <a:spcBef>
                <a:spcPts val="0"/>
              </a:spcBef>
              <a:spcAft>
                <a:spcPts val="0"/>
              </a:spcAft>
              <a:buSzPts val="1080"/>
              <a:buNone/>
            </a:pPr>
            <a:r>
              <a:t/>
            </a:r>
            <a:endParaRPr b="0" i="0" sz="1800" u="none">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I</a:t>
            </a:r>
            <a:r>
              <a:rPr b="0" i="0" lang="en-US" sz="1800" u="none">
                <a:solidFill>
                  <a:srgbClr val="000000"/>
                </a:solidFill>
                <a:latin typeface="Arial"/>
                <a:ea typeface="Arial"/>
                <a:cs typeface="Arial"/>
                <a:sym typeface="Arial"/>
              </a:rPr>
              <a:t>f the sample statistic </a:t>
            </a:r>
            <a:r>
              <a:rPr b="0" i="0" lang="en-US" sz="1800" u="none">
                <a:solidFill>
                  <a:schemeClr val="dk1"/>
                </a:solidFill>
                <a:latin typeface="Arial"/>
                <a:ea typeface="Arial"/>
                <a:cs typeface="Arial"/>
                <a:sym typeface="Arial"/>
              </a:rPr>
              <a:t>x</a:t>
            </a:r>
            <a:r>
              <a:rPr b="0" baseline="30000" i="0" lang="en-US" sz="1800" u="none">
                <a:solidFill>
                  <a:schemeClr val="dk1"/>
                </a:solidFill>
                <a:latin typeface="Tahoma"/>
                <a:ea typeface="Tahoma"/>
                <a:cs typeface="Tahoma"/>
                <a:sym typeface="Tahoma"/>
              </a:rPr>
              <a:t>2</a:t>
            </a:r>
            <a:r>
              <a:rPr b="0" i="0" lang="en-US" sz="1800" u="none">
                <a:solidFill>
                  <a:srgbClr val="000000"/>
                </a:solidFill>
                <a:latin typeface="Arial"/>
                <a:ea typeface="Arial"/>
                <a:cs typeface="Arial"/>
                <a:sym typeface="Arial"/>
              </a:rPr>
              <a:t> &gt; tabulated </a:t>
            </a:r>
            <a:r>
              <a:rPr lang="en-US" sz="1800">
                <a:solidFill>
                  <a:srgbClr val="000000"/>
                </a:solidFill>
                <a:latin typeface="Arial"/>
                <a:ea typeface="Arial"/>
                <a:cs typeface="Arial"/>
                <a:sym typeface="Arial"/>
              </a:rPr>
              <a:t>statistics</a:t>
            </a:r>
            <a:r>
              <a:rPr b="0" i="0" lang="en-US" sz="1800" u="none">
                <a:solidFill>
                  <a:srgbClr val="000000"/>
                </a:solidFill>
                <a:latin typeface="Arial"/>
                <a:ea typeface="Arial"/>
                <a:cs typeface="Arial"/>
                <a:sym typeface="Arial"/>
              </a:rPr>
              <a:t> </a:t>
            </a:r>
            <a:r>
              <a:rPr b="0" i="0" lang="en-US" sz="1800" u="none">
                <a:solidFill>
                  <a:schemeClr val="dk1"/>
                </a:solidFill>
                <a:latin typeface="Arial"/>
                <a:ea typeface="Arial"/>
                <a:cs typeface="Arial"/>
                <a:sym typeface="Arial"/>
              </a:rPr>
              <a:t>x</a:t>
            </a:r>
            <a:r>
              <a:rPr b="0" baseline="30000" i="0" lang="en-US" sz="1800" u="none">
                <a:solidFill>
                  <a:schemeClr val="dk1"/>
                </a:solidFill>
                <a:latin typeface="Tahoma"/>
                <a:ea typeface="Tahoma"/>
                <a:cs typeface="Tahoma"/>
                <a:sym typeface="Tahoma"/>
              </a:rPr>
              <a:t>2 </a:t>
            </a:r>
            <a:r>
              <a:rPr b="0" baseline="-25000" i="0" lang="en-US" sz="1800" u="none">
                <a:solidFill>
                  <a:srgbClr val="000000"/>
                </a:solidFill>
                <a:latin typeface="Arial"/>
                <a:ea typeface="Arial"/>
                <a:cs typeface="Arial"/>
                <a:sym typeface="Arial"/>
              </a:rPr>
              <a:t>α,dof </a:t>
            </a:r>
            <a:r>
              <a:rPr b="0" i="0" lang="en-US" sz="1800" u="none">
                <a:solidFill>
                  <a:srgbClr val="000000"/>
                </a:solidFill>
                <a:latin typeface="Arial"/>
                <a:ea typeface="Arial"/>
                <a:cs typeface="Arial"/>
                <a:sym typeface="Arial"/>
              </a:rPr>
              <a:t>, the null hypothesis that A and B are independent  is rejected</a:t>
            </a:r>
            <a:r>
              <a:rPr b="0" i="0" lang="en-US" sz="1800" u="none">
                <a:solidFill>
                  <a:schemeClr val="dk1"/>
                </a:solidFill>
                <a:latin typeface="Arial"/>
                <a:ea typeface="Arial"/>
                <a:cs typeface="Arial"/>
                <a:sym typeface="Arial"/>
              </a:rPr>
              <a:t>,</a:t>
            </a:r>
            <a:r>
              <a:rPr lang="en-US" sz="1800">
                <a:latin typeface="Arial"/>
                <a:ea typeface="Arial"/>
                <a:cs typeface="Arial"/>
                <a:sym typeface="Arial"/>
              </a:rPr>
              <a:t> So, </a:t>
            </a:r>
            <a:r>
              <a:rPr b="0" i="0" lang="en-US" sz="1800" u="none">
                <a:solidFill>
                  <a:schemeClr val="dk1"/>
                </a:solidFill>
                <a:latin typeface="Arial"/>
                <a:ea typeface="Arial"/>
                <a:cs typeface="Arial"/>
                <a:sym typeface="Arial"/>
              </a:rPr>
              <a:t>we say that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and </a:t>
            </a:r>
            <a:r>
              <a:rPr b="0" i="1" lang="en-US" sz="1800" u="none">
                <a:solidFill>
                  <a:schemeClr val="dk1"/>
                </a:solidFill>
                <a:latin typeface="Arial"/>
                <a:ea typeface="Arial"/>
                <a:cs typeface="Arial"/>
                <a:sym typeface="Arial"/>
              </a:rPr>
              <a:t>B </a:t>
            </a:r>
            <a:r>
              <a:rPr b="0" i="0" lang="en-US" sz="1800" u="none">
                <a:solidFill>
                  <a:schemeClr val="dk1"/>
                </a:solidFill>
                <a:latin typeface="Arial"/>
                <a:ea typeface="Arial"/>
                <a:cs typeface="Arial"/>
                <a:sym typeface="Arial"/>
              </a:rPr>
              <a:t>are statistically correlated.</a:t>
            </a:r>
            <a:endParaRPr b="0" i="0" sz="1800" u="none">
              <a:solidFill>
                <a:schemeClr val="dk1"/>
              </a:solidFill>
              <a:latin typeface="Arial"/>
              <a:ea typeface="Arial"/>
              <a:cs typeface="Arial"/>
              <a:sym typeface="Arial"/>
            </a:endParaRPr>
          </a:p>
          <a:p>
            <a:pPr indent="0" lvl="0" marL="342900" rtl="0" algn="l">
              <a:lnSpc>
                <a:spcPct val="100000"/>
              </a:lnSpc>
              <a:spcBef>
                <a:spcPts val="0"/>
              </a:spcBef>
              <a:spcAft>
                <a:spcPts val="0"/>
              </a:spcAft>
              <a:buSzPts val="1080"/>
              <a:buNone/>
            </a:pPr>
            <a:r>
              <a:t/>
            </a:r>
            <a:endParaRPr sz="1800">
              <a:latin typeface="Arial"/>
              <a:ea typeface="Arial"/>
              <a:cs typeface="Arial"/>
              <a:sym typeface="Arial"/>
            </a:endParaRPr>
          </a:p>
          <a:p>
            <a:pPr indent="-342900" lvl="0" marL="342900" rtl="0" algn="l">
              <a:lnSpc>
                <a:spcPct val="100000"/>
              </a:lnSpc>
              <a:spcBef>
                <a:spcPts val="0"/>
              </a:spcBef>
              <a:spcAft>
                <a:spcPts val="0"/>
              </a:spcAft>
              <a:buClr>
                <a:srgbClr val="FF0000"/>
              </a:buClr>
              <a:buSzPts val="1800"/>
              <a:buFont typeface="Arial"/>
              <a:buChar char="■"/>
            </a:pPr>
            <a:r>
              <a:rPr b="1" lang="en-US" sz="1800">
                <a:solidFill>
                  <a:srgbClr val="FF0000"/>
                </a:solidFill>
                <a:latin typeface="Arial"/>
                <a:ea typeface="Arial"/>
                <a:cs typeface="Arial"/>
                <a:sym typeface="Arial"/>
              </a:rPr>
              <a:t>DOF: No of values in the final calculation of the statistic that are free to vary.</a:t>
            </a:r>
            <a:endParaRPr b="1" sz="1800">
              <a:solidFill>
                <a:srgbClr val="FF0000"/>
              </a:solidFill>
              <a:latin typeface="Arial"/>
              <a:ea typeface="Arial"/>
              <a:cs typeface="Arial"/>
              <a:sym typeface="Arial"/>
            </a:endParaRPr>
          </a:p>
          <a:p>
            <a:pPr indent="-342900" lvl="0" marL="342900" rtl="0" algn="l">
              <a:lnSpc>
                <a:spcPct val="100000"/>
              </a:lnSpc>
              <a:spcBef>
                <a:spcPts val="0"/>
              </a:spcBef>
              <a:spcAft>
                <a:spcPts val="0"/>
              </a:spcAft>
              <a:buClr>
                <a:srgbClr val="FF0000"/>
              </a:buClr>
              <a:buSzPts val="1800"/>
              <a:buFont typeface="Arial"/>
              <a:buChar char="■"/>
            </a:pPr>
            <a:r>
              <a:rPr b="1" lang="en-US" sz="1800">
                <a:solidFill>
                  <a:srgbClr val="FF0000"/>
                </a:solidFill>
                <a:latin typeface="Arial"/>
                <a:ea typeface="Arial"/>
                <a:cs typeface="Arial"/>
                <a:sym typeface="Arial"/>
              </a:rPr>
              <a:t>Level of significance: Prob of rejecting the null hypothesis when it is true.</a:t>
            </a:r>
            <a:endParaRPr b="1" sz="1800">
              <a:solidFill>
                <a:srgbClr val="FF0000"/>
              </a:solidFill>
              <a:latin typeface="Arial"/>
              <a:ea typeface="Arial"/>
              <a:cs typeface="Arial"/>
              <a:sym typeface="Arial"/>
            </a:endParaRPr>
          </a:p>
          <a:p>
            <a:pPr indent="-274320" lvl="0" marL="342900" rtl="0" algn="l">
              <a:lnSpc>
                <a:spcPct val="100000"/>
              </a:lnSpc>
              <a:spcBef>
                <a:spcPts val="360"/>
              </a:spcBef>
              <a:spcAft>
                <a:spcPts val="0"/>
              </a:spcAft>
              <a:buSzPts val="1080"/>
              <a:buNone/>
            </a:pPr>
            <a:r>
              <a:t/>
            </a:r>
            <a:endParaRPr b="1" i="0" sz="1800" u="none">
              <a:solidFill>
                <a:srgbClr val="FF0000"/>
              </a:solidFill>
              <a:latin typeface="Arial"/>
              <a:ea typeface="Arial"/>
              <a:cs typeface="Arial"/>
              <a:sym typeface="Arial"/>
            </a:endParaRPr>
          </a:p>
        </p:txBody>
      </p:sp>
      <p:pic>
        <p:nvPicPr>
          <p:cNvPr id="337" name="Google Shape;337;p44"/>
          <p:cNvPicPr preferRelativeResize="0"/>
          <p:nvPr/>
        </p:nvPicPr>
        <p:blipFill rotWithShape="1">
          <a:blip r:embed="rId3">
            <a:alphaModFix/>
          </a:blip>
          <a:srcRect b="0" l="0" r="0" t="0"/>
          <a:stretch/>
        </p:blipFill>
        <p:spPr>
          <a:xfrm>
            <a:off x="2500312" y="1430337"/>
            <a:ext cx="2266950" cy="1008062"/>
          </a:xfrm>
          <a:prstGeom prst="rect">
            <a:avLst/>
          </a:prstGeom>
          <a:noFill/>
          <a:ln>
            <a:noFill/>
          </a:ln>
        </p:spPr>
      </p:pic>
      <p:pic>
        <p:nvPicPr>
          <p:cNvPr id="338" name="Google Shape;338;p44"/>
          <p:cNvPicPr preferRelativeResize="0"/>
          <p:nvPr/>
        </p:nvPicPr>
        <p:blipFill rotWithShape="1">
          <a:blip r:embed="rId4">
            <a:alphaModFix/>
          </a:blip>
          <a:srcRect b="0" l="0" r="0" t="0"/>
          <a:stretch/>
        </p:blipFill>
        <p:spPr>
          <a:xfrm>
            <a:off x="5181600" y="1476375"/>
            <a:ext cx="2514600" cy="733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44" name="Google Shape;344;p45"/>
          <p:cNvSpPr txBox="1"/>
          <p:nvPr>
            <p:ph type="title"/>
          </p:nvPr>
        </p:nvSpPr>
        <p:spPr>
          <a:xfrm>
            <a:off x="185737" y="496887"/>
            <a:ext cx="9077325"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Example1: Correlation Analysis of Nominal attributes using x</a:t>
            </a:r>
            <a:r>
              <a:rPr b="0" baseline="30000" i="0" lang="en-US" sz="3200" u="none">
                <a:solidFill>
                  <a:schemeClr val="dk2"/>
                </a:solidFill>
                <a:latin typeface="Tahoma"/>
                <a:ea typeface="Tahoma"/>
                <a:cs typeface="Tahoma"/>
                <a:sym typeface="Tahoma"/>
              </a:rPr>
              <a:t>2</a:t>
            </a:r>
            <a:endParaRPr/>
          </a:p>
        </p:txBody>
      </p:sp>
      <p:pic>
        <p:nvPicPr>
          <p:cNvPr id="345" name="Google Shape;345;p45"/>
          <p:cNvPicPr preferRelativeResize="0"/>
          <p:nvPr/>
        </p:nvPicPr>
        <p:blipFill rotWithShape="1">
          <a:blip r:embed="rId3">
            <a:alphaModFix/>
          </a:blip>
          <a:srcRect b="0" l="0" r="0" t="0"/>
          <a:stretch/>
        </p:blipFill>
        <p:spPr>
          <a:xfrm>
            <a:off x="304800" y="3767137"/>
            <a:ext cx="1905000" cy="668337"/>
          </a:xfrm>
          <a:prstGeom prst="rect">
            <a:avLst/>
          </a:prstGeom>
          <a:noFill/>
          <a:ln>
            <a:noFill/>
          </a:ln>
        </p:spPr>
      </p:pic>
      <p:pic>
        <p:nvPicPr>
          <p:cNvPr id="346" name="Google Shape;346;p45"/>
          <p:cNvPicPr preferRelativeResize="0"/>
          <p:nvPr/>
        </p:nvPicPr>
        <p:blipFill rotWithShape="1">
          <a:blip r:embed="rId4">
            <a:alphaModFix/>
          </a:blip>
          <a:srcRect b="0" l="0" r="0" t="0"/>
          <a:stretch/>
        </p:blipFill>
        <p:spPr>
          <a:xfrm>
            <a:off x="3330575" y="1447800"/>
            <a:ext cx="2266950" cy="576262"/>
          </a:xfrm>
          <a:prstGeom prst="rect">
            <a:avLst/>
          </a:prstGeom>
          <a:noFill/>
          <a:ln>
            <a:noFill/>
          </a:ln>
        </p:spPr>
      </p:pic>
      <p:pic>
        <p:nvPicPr>
          <p:cNvPr id="347" name="Google Shape;347;p45"/>
          <p:cNvPicPr preferRelativeResize="0"/>
          <p:nvPr/>
        </p:nvPicPr>
        <p:blipFill rotWithShape="1">
          <a:blip r:embed="rId5">
            <a:alphaModFix/>
          </a:blip>
          <a:srcRect b="0" l="0" r="0" t="0"/>
          <a:stretch/>
        </p:blipFill>
        <p:spPr>
          <a:xfrm>
            <a:off x="76200" y="1390650"/>
            <a:ext cx="3228975" cy="2038350"/>
          </a:xfrm>
          <a:prstGeom prst="rect">
            <a:avLst/>
          </a:prstGeom>
          <a:noFill/>
          <a:ln>
            <a:noFill/>
          </a:ln>
        </p:spPr>
      </p:pic>
      <p:pic>
        <p:nvPicPr>
          <p:cNvPr id="348" name="Google Shape;348;p45"/>
          <p:cNvPicPr preferRelativeResize="0"/>
          <p:nvPr/>
        </p:nvPicPr>
        <p:blipFill rotWithShape="1">
          <a:blip r:embed="rId6">
            <a:alphaModFix/>
          </a:blip>
          <a:srcRect b="0" l="0" r="0" t="0"/>
          <a:stretch/>
        </p:blipFill>
        <p:spPr>
          <a:xfrm>
            <a:off x="5710237" y="1390650"/>
            <a:ext cx="3333750" cy="2047875"/>
          </a:xfrm>
          <a:prstGeom prst="rect">
            <a:avLst/>
          </a:prstGeom>
          <a:noFill/>
          <a:ln>
            <a:noFill/>
          </a:ln>
        </p:spPr>
      </p:pic>
      <p:sp>
        <p:nvSpPr>
          <p:cNvPr id="349" name="Google Shape;349;p45"/>
          <p:cNvSpPr/>
          <p:nvPr/>
        </p:nvSpPr>
        <p:spPr>
          <a:xfrm>
            <a:off x="3581400" y="2667000"/>
            <a:ext cx="1905000" cy="261937"/>
          </a:xfrm>
          <a:prstGeom prst="rightArrow">
            <a:avLst>
              <a:gd fmla="val 20115"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pic>
        <p:nvPicPr>
          <p:cNvPr id="350" name="Google Shape;350;p45"/>
          <p:cNvPicPr preferRelativeResize="0"/>
          <p:nvPr/>
        </p:nvPicPr>
        <p:blipFill rotWithShape="1">
          <a:blip r:embed="rId7">
            <a:alphaModFix/>
          </a:blip>
          <a:srcRect b="0" l="0" r="0" t="0"/>
          <a:stretch/>
        </p:blipFill>
        <p:spPr>
          <a:xfrm>
            <a:off x="3359150" y="2130425"/>
            <a:ext cx="2266950" cy="428625"/>
          </a:xfrm>
          <a:prstGeom prst="rect">
            <a:avLst/>
          </a:prstGeom>
          <a:noFill/>
          <a:ln>
            <a:noFill/>
          </a:ln>
        </p:spPr>
      </p:pic>
      <p:pic>
        <p:nvPicPr>
          <p:cNvPr id="351" name="Google Shape;351;p45"/>
          <p:cNvPicPr preferRelativeResize="0"/>
          <p:nvPr/>
        </p:nvPicPr>
        <p:blipFill rotWithShape="1">
          <a:blip r:embed="rId8">
            <a:alphaModFix/>
          </a:blip>
          <a:srcRect b="0" l="0" r="0" t="0"/>
          <a:stretch/>
        </p:blipFill>
        <p:spPr>
          <a:xfrm>
            <a:off x="2819400" y="3581400"/>
            <a:ext cx="4876800" cy="1023937"/>
          </a:xfrm>
          <a:prstGeom prst="rect">
            <a:avLst/>
          </a:prstGeom>
          <a:noFill/>
          <a:ln>
            <a:noFill/>
          </a:ln>
        </p:spPr>
      </p:pic>
      <p:sp>
        <p:nvSpPr>
          <p:cNvPr id="352" name="Google Shape;352;p45"/>
          <p:cNvSpPr/>
          <p:nvPr/>
        </p:nvSpPr>
        <p:spPr>
          <a:xfrm>
            <a:off x="2209800" y="3995737"/>
            <a:ext cx="685800" cy="304800"/>
          </a:xfrm>
          <a:prstGeom prst="rightArrow">
            <a:avLst>
              <a:gd fmla="val 16800"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53" name="Google Shape;353;p45"/>
          <p:cNvSpPr txBox="1"/>
          <p:nvPr/>
        </p:nvSpPr>
        <p:spPr>
          <a:xfrm>
            <a:off x="197111" y="4605337"/>
            <a:ext cx="8958300" cy="2062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For this 2x2 table, the degrees of freedom are (2-1)(2-1)= 1.</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342900" lvl="0" marL="34290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For 1 degree of freedom , the x</a:t>
            </a:r>
            <a:r>
              <a:rPr b="0" baseline="30000" i="0" lang="en-US" sz="1600" u="none" cap="none" strike="noStrike">
                <a:solidFill>
                  <a:schemeClr val="dk1"/>
                </a:solidFill>
                <a:latin typeface="Tahoma"/>
                <a:ea typeface="Tahoma"/>
                <a:cs typeface="Tahoma"/>
                <a:sym typeface="Tahoma"/>
              </a:rPr>
              <a:t>2 </a:t>
            </a:r>
            <a:r>
              <a:rPr b="0" i="0" lang="en-US" sz="1600" u="none" cap="none" strike="noStrike">
                <a:solidFill>
                  <a:schemeClr val="dk1"/>
                </a:solidFill>
                <a:latin typeface="Tahoma"/>
                <a:ea typeface="Tahoma"/>
                <a:cs typeface="Tahoma"/>
                <a:sym typeface="Tahoma"/>
              </a:rPr>
              <a:t>value needed to reject the hypothesis at the 0.001 significance level is </a:t>
            </a:r>
            <a:r>
              <a:rPr b="1" i="0" lang="en-US" sz="1600" u="none" cap="none" strike="noStrike">
                <a:solidFill>
                  <a:schemeClr val="dk1"/>
                </a:solidFill>
                <a:latin typeface="Tahoma"/>
                <a:ea typeface="Tahoma"/>
                <a:cs typeface="Tahoma"/>
                <a:sym typeface="Tahoma"/>
              </a:rPr>
              <a:t>10.828</a:t>
            </a:r>
            <a:r>
              <a:rPr b="0" i="0" lang="en-US" sz="1600" u="none" cap="none" strike="noStrike">
                <a:solidFill>
                  <a:schemeClr val="dk1"/>
                </a:solidFill>
                <a:latin typeface="Tahoma"/>
                <a:ea typeface="Tahoma"/>
                <a:cs typeface="Tahoma"/>
                <a:sym typeface="Tahoma"/>
              </a:rPr>
              <a:t> (From Chi square distribution table)</a:t>
            </a:r>
            <a:endParaRPr b="0" i="0" sz="1400" u="none" cap="none" strike="noStrike">
              <a:solidFill>
                <a:srgbClr val="000000"/>
              </a:solidFill>
              <a:latin typeface="Arial"/>
              <a:ea typeface="Arial"/>
              <a:cs typeface="Arial"/>
              <a:sym typeface="Arial"/>
            </a:endParaRPr>
          </a:p>
          <a:p>
            <a:pPr indent="-241300" lvl="0" marL="34290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342900" lvl="0" marL="34290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ahoma"/>
                <a:ea typeface="Tahoma"/>
                <a:cs typeface="Tahoma"/>
                <a:sym typeface="Tahoma"/>
              </a:rPr>
              <a:t>Since our computed value is greater than tabulated value, we can reject the hypothesis that </a:t>
            </a:r>
            <a:r>
              <a:rPr b="0" i="1" lang="en-US" sz="1600" u="none" cap="none" strike="noStrike">
                <a:solidFill>
                  <a:schemeClr val="dk1"/>
                </a:solidFill>
                <a:latin typeface="Tahoma"/>
                <a:ea typeface="Tahoma"/>
                <a:cs typeface="Tahoma"/>
                <a:sym typeface="Tahoma"/>
              </a:rPr>
              <a:t>gender </a:t>
            </a:r>
            <a:r>
              <a:rPr b="0" i="0" lang="en-US" sz="1600" u="none" cap="none" strike="noStrike">
                <a:solidFill>
                  <a:schemeClr val="dk1"/>
                </a:solidFill>
                <a:latin typeface="Tahoma"/>
                <a:ea typeface="Tahoma"/>
                <a:cs typeface="Tahoma"/>
                <a:sym typeface="Tahoma"/>
              </a:rPr>
              <a:t>and </a:t>
            </a:r>
            <a:r>
              <a:rPr b="0" i="1" lang="en-US" sz="1600" u="none" cap="none" strike="noStrike">
                <a:solidFill>
                  <a:schemeClr val="dk1"/>
                </a:solidFill>
                <a:latin typeface="Tahoma"/>
                <a:ea typeface="Tahoma"/>
                <a:cs typeface="Tahoma"/>
                <a:sym typeface="Tahoma"/>
              </a:rPr>
              <a:t>preferred reading </a:t>
            </a:r>
            <a:r>
              <a:rPr b="0" i="0" lang="en-US" sz="1600" u="none" cap="none" strike="noStrike">
                <a:solidFill>
                  <a:schemeClr val="dk1"/>
                </a:solidFill>
                <a:latin typeface="Tahoma"/>
                <a:ea typeface="Tahoma"/>
                <a:cs typeface="Tahoma"/>
                <a:sym typeface="Tahoma"/>
              </a:rPr>
              <a:t>are independent and conclude that the two attributes are (strongly) correlated for the given group of people.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0000"/>
              </a:buClr>
              <a:buSzPts val="3600"/>
              <a:buFont typeface="Helvetica Neue"/>
              <a:buNone/>
            </a:pPr>
            <a:r>
              <a:rPr b="0" i="1" lang="en-US" sz="3600" u="none">
                <a:solidFill>
                  <a:srgbClr val="000000"/>
                </a:solidFill>
                <a:latin typeface="Helvetica Neue"/>
                <a:ea typeface="Helvetica Neue"/>
                <a:cs typeface="Helvetica Neue"/>
                <a:sym typeface="Helvetica Neue"/>
              </a:rPr>
              <a:t>Chi-Square distribution table</a:t>
            </a:r>
            <a:endParaRPr/>
          </a:p>
        </p:txBody>
      </p:sp>
      <p:sp>
        <p:nvSpPr>
          <p:cNvPr id="359" name="Google Shape;359;p46"/>
          <p:cNvSpPr txBox="1"/>
          <p:nvPr>
            <p:ph idx="1" type="body"/>
          </p:nvPr>
        </p:nvSpPr>
        <p:spPr>
          <a:xfrm>
            <a:off x="304800" y="1447800"/>
            <a:ext cx="4114800" cy="5029200"/>
          </a:xfrm>
          <a:prstGeom prst="rect">
            <a:avLst/>
          </a:prstGeom>
          <a:noFill/>
          <a:ln>
            <a:noFill/>
          </a:ln>
        </p:spPr>
        <p:txBody>
          <a:bodyPr anchorCtr="0" anchor="t" bIns="45700" lIns="91425" spcFirstLastPara="1" rIns="91425" wrap="square" tIns="45700">
            <a:noAutofit/>
          </a:bodyPr>
          <a:lstStyle/>
          <a:p>
            <a:pPr indent="-236220" lvl="0" marL="342900" rtl="0" algn="l">
              <a:lnSpc>
                <a:spcPct val="100000"/>
              </a:lnSpc>
              <a:spcBef>
                <a:spcPts val="0"/>
              </a:spcBef>
              <a:spcAft>
                <a:spcPts val="0"/>
              </a:spcAft>
              <a:buSzPts val="1680"/>
              <a:buNone/>
            </a:pPr>
            <a:r>
              <a:t/>
            </a:r>
            <a:endParaRPr sz="2800">
              <a:solidFill>
                <a:schemeClr val="dk1"/>
              </a:solidFill>
              <a:latin typeface="Tahoma"/>
              <a:ea typeface="Tahoma"/>
              <a:cs typeface="Tahoma"/>
              <a:sym typeface="Tahoma"/>
            </a:endParaRPr>
          </a:p>
        </p:txBody>
      </p:sp>
      <p:sp>
        <p:nvSpPr>
          <p:cNvPr id="360" name="Google Shape;360;p46"/>
          <p:cNvSpPr txBox="1"/>
          <p:nvPr>
            <p:ph idx="1" type="body"/>
          </p:nvPr>
        </p:nvSpPr>
        <p:spPr>
          <a:xfrm>
            <a:off x="4572000" y="1447800"/>
            <a:ext cx="4114800" cy="2438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sp>
        <p:nvSpPr>
          <p:cNvPr id="361" name="Google Shape;361;p46"/>
          <p:cNvSpPr txBox="1"/>
          <p:nvPr>
            <p:ph idx="2" type="body"/>
          </p:nvPr>
        </p:nvSpPr>
        <p:spPr>
          <a:xfrm>
            <a:off x="4572000" y="4038600"/>
            <a:ext cx="4114800" cy="2438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sp>
        <p:nvSpPr>
          <p:cNvPr id="362" name="Google Shape;362;p4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363" name="Google Shape;363;p46"/>
          <p:cNvPicPr preferRelativeResize="0"/>
          <p:nvPr/>
        </p:nvPicPr>
        <p:blipFill rotWithShape="1">
          <a:blip r:embed="rId3">
            <a:alphaModFix/>
          </a:blip>
          <a:srcRect b="0" l="0" r="0" t="0"/>
          <a:stretch/>
        </p:blipFill>
        <p:spPr>
          <a:xfrm>
            <a:off x="304800" y="1381125"/>
            <a:ext cx="8534400" cy="5476875"/>
          </a:xfrm>
          <a:prstGeom prst="rect">
            <a:avLst/>
          </a:prstGeom>
          <a:noFill/>
          <a:ln>
            <a:noFill/>
          </a:ln>
        </p:spPr>
      </p:pic>
      <p:pic>
        <p:nvPicPr>
          <p:cNvPr id="364" name="Google Shape;364;p46"/>
          <p:cNvPicPr preferRelativeResize="0"/>
          <p:nvPr/>
        </p:nvPicPr>
        <p:blipFill rotWithShape="1">
          <a:blip r:embed="rId4">
            <a:alphaModFix/>
          </a:blip>
          <a:srcRect b="0" l="0" r="0" t="0"/>
          <a:stretch/>
        </p:blipFill>
        <p:spPr>
          <a:xfrm>
            <a:off x="968375" y="1457325"/>
            <a:ext cx="279400" cy="14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6" name="Google Shape;116;p20"/>
          <p:cNvSpPr txBox="1"/>
          <p:nvPr>
            <p:ph type="title"/>
          </p:nvPr>
        </p:nvSpPr>
        <p:spPr>
          <a:xfrm>
            <a:off x="304800" y="304800"/>
            <a:ext cx="8458200" cy="762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Why Data Preprocessing?</a:t>
            </a:r>
            <a:endParaRPr/>
          </a:p>
        </p:txBody>
      </p:sp>
      <p:sp>
        <p:nvSpPr>
          <p:cNvPr id="117" name="Google Shape;117;p20"/>
          <p:cNvSpPr txBox="1"/>
          <p:nvPr>
            <p:ph idx="1" type="body"/>
          </p:nvPr>
        </p:nvSpPr>
        <p:spPr>
          <a:xfrm>
            <a:off x="457200" y="1371600"/>
            <a:ext cx="83058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Data in the real world is dirty</a:t>
            </a:r>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hlink"/>
                </a:solidFill>
                <a:latin typeface="Tahoma"/>
                <a:ea typeface="Tahoma"/>
                <a:cs typeface="Tahoma"/>
                <a:sym typeface="Tahoma"/>
              </a:rPr>
              <a:t>incomplete</a:t>
            </a:r>
            <a:r>
              <a:rPr b="0" i="0" lang="en-US" sz="2000" u="none">
                <a:solidFill>
                  <a:schemeClr val="dk1"/>
                </a:solidFill>
                <a:latin typeface="Tahoma"/>
                <a:ea typeface="Tahoma"/>
                <a:cs typeface="Tahoma"/>
                <a:sym typeface="Tahoma"/>
              </a:rPr>
              <a:t>: lacking attribute values, lacking certain attributes of interest,</a:t>
            </a:r>
            <a:r>
              <a:rPr b="0" i="0" lang="en-US" sz="1800" u="none">
                <a:solidFill>
                  <a:schemeClr val="dk1"/>
                </a:solidFill>
                <a:latin typeface="Arial"/>
                <a:ea typeface="Arial"/>
                <a:cs typeface="Arial"/>
                <a:sym typeface="Arial"/>
              </a:rPr>
              <a:t> </a:t>
            </a:r>
            <a:r>
              <a:rPr b="0" i="0" lang="en-US" sz="2000" u="none">
                <a:solidFill>
                  <a:schemeClr val="dk1"/>
                </a:solidFill>
                <a:latin typeface="Tahoma"/>
                <a:ea typeface="Tahoma"/>
                <a:cs typeface="Tahoma"/>
                <a:sym typeface="Tahoma"/>
              </a:rPr>
              <a:t>or containing only aggregate data</a:t>
            </a:r>
            <a:endParaRPr/>
          </a:p>
          <a:p>
            <a:pPr indent="-228600" lvl="2" marL="1143000" rtl="0" algn="l">
              <a:lnSpc>
                <a:spcPct val="90000"/>
              </a:lnSpc>
              <a:spcBef>
                <a:spcPts val="400"/>
              </a:spcBef>
              <a:spcAft>
                <a:spcPts val="0"/>
              </a:spcAft>
              <a:buClr>
                <a:schemeClr val="folHlink"/>
              </a:buClr>
              <a:buSzPts val="1000"/>
              <a:buFont typeface="Noto Sans Symbols"/>
              <a:buChar char="■"/>
            </a:pPr>
            <a:r>
              <a:rPr b="0" i="0" lang="en-US" sz="2000" u="none">
                <a:solidFill>
                  <a:schemeClr val="dk1"/>
                </a:solidFill>
                <a:latin typeface="Tahoma"/>
                <a:ea typeface="Tahoma"/>
                <a:cs typeface="Tahoma"/>
                <a:sym typeface="Tahoma"/>
              </a:rPr>
              <a:t>e.g., occupation=“ ”</a:t>
            </a:r>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hlink"/>
                </a:solidFill>
                <a:latin typeface="Tahoma"/>
                <a:ea typeface="Tahoma"/>
                <a:cs typeface="Tahoma"/>
                <a:sym typeface="Tahoma"/>
              </a:rPr>
              <a:t>Inaccurate or noisy</a:t>
            </a:r>
            <a:r>
              <a:rPr b="0" i="0" lang="en-US" sz="2000" u="none">
                <a:solidFill>
                  <a:schemeClr val="dk1"/>
                </a:solidFill>
                <a:latin typeface="Tahoma"/>
                <a:ea typeface="Tahoma"/>
                <a:cs typeface="Tahoma"/>
                <a:sym typeface="Tahoma"/>
              </a:rPr>
              <a:t>: containing errors, or values that deviate from the expected(outliers)</a:t>
            </a:r>
            <a:endParaRPr/>
          </a:p>
          <a:p>
            <a:pPr indent="-285750" lvl="1" marL="742950" rtl="0" algn="l">
              <a:lnSpc>
                <a:spcPct val="9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e.g., Salary=“-10”</a:t>
            </a:r>
            <a:endParaRPr/>
          </a:p>
          <a:p>
            <a:pPr indent="-342900" lvl="0" marL="342900" rtl="0" algn="l">
              <a:lnSpc>
                <a:spcPct val="90000"/>
              </a:lnSpc>
              <a:spcBef>
                <a:spcPts val="400"/>
              </a:spcBef>
              <a:spcAft>
                <a:spcPts val="0"/>
              </a:spcAft>
              <a:buClr>
                <a:schemeClr val="folHlink"/>
              </a:buClr>
              <a:buSzPts val="1200"/>
              <a:buFont typeface="Noto Sans Symbols"/>
              <a:buChar char="■"/>
            </a:pPr>
            <a:r>
              <a:rPr b="0" i="0" lang="en-US" sz="2000" u="none">
                <a:solidFill>
                  <a:schemeClr val="hlink"/>
                </a:solidFill>
                <a:latin typeface="Tahoma"/>
                <a:ea typeface="Tahoma"/>
                <a:cs typeface="Tahoma"/>
                <a:sym typeface="Tahoma"/>
              </a:rPr>
              <a:t>inconsistent</a:t>
            </a:r>
            <a:r>
              <a:rPr b="0" i="0" lang="en-US" sz="2000" u="none">
                <a:solidFill>
                  <a:schemeClr val="dk1"/>
                </a:solidFill>
                <a:latin typeface="Tahoma"/>
                <a:ea typeface="Tahoma"/>
                <a:cs typeface="Tahoma"/>
                <a:sym typeface="Tahoma"/>
              </a:rPr>
              <a:t>: containing discrepancies in department codes or names used to categorize the items</a:t>
            </a:r>
            <a:endParaRPr/>
          </a:p>
          <a:p>
            <a:pPr indent="-285750" lvl="1" marL="742950" rtl="0" algn="l">
              <a:lnSpc>
                <a:spcPct val="9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e.g., </a:t>
            </a:r>
            <a:r>
              <a:rPr b="0" i="0" lang="en-US" sz="2000" u="none">
                <a:solidFill>
                  <a:srgbClr val="000000"/>
                </a:solidFill>
                <a:latin typeface="Tahoma"/>
                <a:ea typeface="Tahoma"/>
                <a:cs typeface="Tahoma"/>
                <a:sym typeface="Tahoma"/>
              </a:rPr>
              <a:t>Age =”5 years”, Birthday =”06/06/1990″, Current Year =”2017″</a:t>
            </a:r>
            <a:endParaRPr/>
          </a:p>
          <a:p>
            <a:pPr indent="-285750" lvl="1" marL="742950" rtl="0" algn="l">
              <a:lnSpc>
                <a:spcPct val="9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e.g., Was rating “1,2,3”, now rating “A, B, C”</a:t>
            </a:r>
            <a:endParaRPr/>
          </a:p>
          <a:p>
            <a:pPr indent="-285750" lvl="1" marL="742950" rtl="0" algn="l">
              <a:lnSpc>
                <a:spcPct val="9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e.g., discrepancy between duplicate records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609600" y="76200"/>
            <a:ext cx="77931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lang="en-US" sz="3200"/>
              <a:t>Example 2</a:t>
            </a:r>
            <a:endParaRPr/>
          </a:p>
        </p:txBody>
      </p:sp>
      <p:pic>
        <p:nvPicPr>
          <p:cNvPr id="371" name="Google Shape;371;p47"/>
          <p:cNvPicPr preferRelativeResize="0"/>
          <p:nvPr/>
        </p:nvPicPr>
        <p:blipFill rotWithShape="1">
          <a:blip r:embed="rId3">
            <a:alphaModFix/>
          </a:blip>
          <a:srcRect b="0" l="0" r="0" t="0"/>
          <a:stretch/>
        </p:blipFill>
        <p:spPr>
          <a:xfrm>
            <a:off x="152400" y="769875"/>
            <a:ext cx="8782050" cy="3307225"/>
          </a:xfrm>
          <a:prstGeom prst="rect">
            <a:avLst/>
          </a:prstGeom>
          <a:noFill/>
          <a:ln>
            <a:noFill/>
          </a:ln>
        </p:spPr>
      </p:pic>
      <p:sp>
        <p:nvSpPr>
          <p:cNvPr id="372" name="Google Shape;372;p47"/>
          <p:cNvSpPr txBox="1"/>
          <p:nvPr/>
        </p:nvSpPr>
        <p:spPr>
          <a:xfrm>
            <a:off x="434400" y="4678825"/>
            <a:ext cx="7446000" cy="120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3B444F"/>
                </a:solidFill>
                <a:latin typeface="Open Sans"/>
                <a:ea typeface="Open Sans"/>
                <a:cs typeface="Open Sans"/>
                <a:sym typeface="Open Sans"/>
              </a:rPr>
              <a:t>Step 1: </a:t>
            </a:r>
            <a:r>
              <a:rPr b="0" i="0" lang="en-US" sz="1400" u="none" cap="none" strike="noStrike">
                <a:solidFill>
                  <a:srgbClr val="3B444F"/>
                </a:solidFill>
                <a:latin typeface="Open Sans"/>
                <a:ea typeface="Open Sans"/>
                <a:cs typeface="Open Sans"/>
                <a:sym typeface="Open Sans"/>
              </a:rPr>
              <a:t>The hypotheses are:</a:t>
            </a:r>
            <a:endParaRPr b="0" i="0" sz="1400" u="none" cap="none" strike="noStrike">
              <a:solidFill>
                <a:srgbClr val="3B444F"/>
              </a:solidFill>
              <a:latin typeface="Open Sans"/>
              <a:ea typeface="Open Sans"/>
              <a:cs typeface="Open Sans"/>
              <a:sym typeface="Open Sans"/>
            </a:endParaRPr>
          </a:p>
          <a:p>
            <a:pPr indent="0" lvl="0" marL="457200" marR="0" rtl="0" algn="l">
              <a:lnSpc>
                <a:spcPct val="115000"/>
              </a:lnSpc>
              <a:spcBef>
                <a:spcPts val="1200"/>
              </a:spcBef>
              <a:spcAft>
                <a:spcPts val="0"/>
              </a:spcAft>
              <a:buClr>
                <a:srgbClr val="000000"/>
              </a:buClr>
              <a:buSzPts val="1250"/>
              <a:buFont typeface="Arial"/>
              <a:buNone/>
            </a:pPr>
            <a:r>
              <a:rPr b="0" i="0" lang="en-US" sz="1250" u="none" cap="none" strike="noStrike">
                <a:solidFill>
                  <a:srgbClr val="3B444F"/>
                </a:solidFill>
                <a:latin typeface="Open Sans"/>
                <a:ea typeface="Open Sans"/>
                <a:cs typeface="Open Sans"/>
                <a:sym typeface="Open Sans"/>
              </a:rPr>
              <a:t>H0: </a:t>
            </a:r>
            <a:r>
              <a:rPr b="0" i="0" lang="en-US" sz="1400" u="none" cap="none" strike="noStrike">
                <a:solidFill>
                  <a:srgbClr val="3B444F"/>
                </a:solidFill>
                <a:latin typeface="Open Sans"/>
                <a:ea typeface="Open Sans"/>
                <a:cs typeface="Open Sans"/>
                <a:sym typeface="Open Sans"/>
              </a:rPr>
              <a:t> Gender and condiments are independent</a:t>
            </a:r>
            <a:endParaRPr b="0" i="0" sz="1400" u="none" cap="none" strike="noStrike">
              <a:solidFill>
                <a:srgbClr val="3B444F"/>
              </a:solidFill>
              <a:latin typeface="Open Sans"/>
              <a:ea typeface="Open Sans"/>
              <a:cs typeface="Open Sans"/>
              <a:sym typeface="Open Sans"/>
            </a:endParaRPr>
          </a:p>
          <a:p>
            <a:pPr indent="-317500" lvl="0" marL="457200" marR="0" rtl="0" algn="l">
              <a:lnSpc>
                <a:spcPct val="115000"/>
              </a:lnSpc>
              <a:spcBef>
                <a:spcPts val="1200"/>
              </a:spcBef>
              <a:spcAft>
                <a:spcPts val="0"/>
              </a:spcAft>
              <a:buClr>
                <a:srgbClr val="3B444F"/>
              </a:buClr>
              <a:buSzPts val="1400"/>
              <a:buFont typeface="Open Sans"/>
              <a:buChar char="●"/>
            </a:pPr>
            <a:r>
              <a:rPr b="0" i="0" lang="en-US" sz="1250" u="none" cap="none" strike="noStrike">
                <a:solidFill>
                  <a:srgbClr val="3B444F"/>
                </a:solidFill>
                <a:latin typeface="Open Sans"/>
                <a:ea typeface="Open Sans"/>
                <a:cs typeface="Open Sans"/>
                <a:sym typeface="Open Sans"/>
              </a:rPr>
              <a:t>H1 : </a:t>
            </a:r>
            <a:r>
              <a:rPr b="0" i="0" lang="en-US" sz="1400" u="none" cap="none" strike="noStrike">
                <a:solidFill>
                  <a:srgbClr val="3B444F"/>
                </a:solidFill>
                <a:latin typeface="Open Sans"/>
                <a:ea typeface="Open Sans"/>
                <a:cs typeface="Open Sans"/>
                <a:sym typeface="Open Sans"/>
              </a:rPr>
              <a:t> Gender and condiments are not independent</a:t>
            </a:r>
            <a:endParaRPr b="0" i="0" sz="1400" u="none" cap="none" strike="noStrike">
              <a:solidFill>
                <a:srgbClr val="3B444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ph type="title"/>
          </p:nvPr>
        </p:nvSpPr>
        <p:spPr>
          <a:xfrm>
            <a:off x="609600" y="76200"/>
            <a:ext cx="7793100" cy="43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lang="en-US" sz="3200"/>
              <a:t>Example 2</a:t>
            </a:r>
            <a:endParaRPr/>
          </a:p>
        </p:txBody>
      </p:sp>
      <p:pic>
        <p:nvPicPr>
          <p:cNvPr id="379" name="Google Shape;379;p48"/>
          <p:cNvPicPr preferRelativeResize="0"/>
          <p:nvPr/>
        </p:nvPicPr>
        <p:blipFill rotWithShape="1">
          <a:blip r:embed="rId3">
            <a:alphaModFix/>
          </a:blip>
          <a:srcRect b="0" l="0" r="0" t="0"/>
          <a:stretch/>
        </p:blipFill>
        <p:spPr>
          <a:xfrm>
            <a:off x="180975" y="510600"/>
            <a:ext cx="8782050" cy="2742250"/>
          </a:xfrm>
          <a:prstGeom prst="rect">
            <a:avLst/>
          </a:prstGeom>
          <a:noFill/>
          <a:ln>
            <a:noFill/>
          </a:ln>
        </p:spPr>
      </p:pic>
      <p:pic>
        <p:nvPicPr>
          <p:cNvPr id="380" name="Google Shape;380;p48"/>
          <p:cNvPicPr preferRelativeResize="0"/>
          <p:nvPr/>
        </p:nvPicPr>
        <p:blipFill rotWithShape="1">
          <a:blip r:embed="rId4">
            <a:alphaModFix/>
          </a:blip>
          <a:srcRect b="0" l="0" r="0" t="0"/>
          <a:stretch/>
        </p:blipFill>
        <p:spPr>
          <a:xfrm>
            <a:off x="1291675" y="4326350"/>
            <a:ext cx="6268350" cy="2513875"/>
          </a:xfrm>
          <a:prstGeom prst="rect">
            <a:avLst/>
          </a:prstGeom>
          <a:noFill/>
          <a:ln>
            <a:noFill/>
          </a:ln>
        </p:spPr>
      </p:pic>
      <p:sp>
        <p:nvSpPr>
          <p:cNvPr id="381" name="Google Shape;381;p48"/>
          <p:cNvSpPr txBox="1"/>
          <p:nvPr/>
        </p:nvSpPr>
        <p:spPr>
          <a:xfrm>
            <a:off x="180975" y="3429000"/>
            <a:ext cx="7152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Step 2: Find expected frequencies table </a:t>
            </a:r>
            <a:endParaRPr b="1" i="0" sz="1400" u="none" cap="none" strike="noStrike">
              <a:solidFill>
                <a:schemeClr val="dk1"/>
              </a:solidFill>
              <a:latin typeface="Tahoma"/>
              <a:ea typeface="Tahoma"/>
              <a:cs typeface="Tahoma"/>
              <a:sym typeface="Tahoma"/>
            </a:endParaRPr>
          </a:p>
        </p:txBody>
      </p:sp>
      <p:pic>
        <p:nvPicPr>
          <p:cNvPr id="382" name="Google Shape;382;p48"/>
          <p:cNvPicPr preferRelativeResize="0"/>
          <p:nvPr/>
        </p:nvPicPr>
        <p:blipFill rotWithShape="1">
          <a:blip r:embed="rId5">
            <a:alphaModFix/>
          </a:blip>
          <a:srcRect b="0" l="0" r="0" t="0"/>
          <a:stretch/>
        </p:blipFill>
        <p:spPr>
          <a:xfrm>
            <a:off x="4058900" y="3252850"/>
            <a:ext cx="2808777" cy="962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609600" y="76200"/>
            <a:ext cx="7793100" cy="43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lang="en-US" sz="3200"/>
              <a:t>Example 2</a:t>
            </a:r>
            <a:endParaRPr/>
          </a:p>
        </p:txBody>
      </p:sp>
      <p:pic>
        <p:nvPicPr>
          <p:cNvPr id="389" name="Google Shape;389;p49"/>
          <p:cNvPicPr preferRelativeResize="0"/>
          <p:nvPr/>
        </p:nvPicPr>
        <p:blipFill rotWithShape="1">
          <a:blip r:embed="rId3">
            <a:alphaModFix/>
          </a:blip>
          <a:srcRect b="0" l="0" r="0" t="0"/>
          <a:stretch/>
        </p:blipFill>
        <p:spPr>
          <a:xfrm>
            <a:off x="766100" y="654550"/>
            <a:ext cx="6268350" cy="2321100"/>
          </a:xfrm>
          <a:prstGeom prst="rect">
            <a:avLst/>
          </a:prstGeom>
          <a:noFill/>
          <a:ln>
            <a:noFill/>
          </a:ln>
        </p:spPr>
      </p:pic>
      <p:sp>
        <p:nvSpPr>
          <p:cNvPr id="390" name="Google Shape;390;p49"/>
          <p:cNvSpPr txBox="1"/>
          <p:nvPr/>
        </p:nvSpPr>
        <p:spPr>
          <a:xfrm>
            <a:off x="180975" y="3429000"/>
            <a:ext cx="7152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Step 3: Calculate Chi square statistic </a:t>
            </a:r>
            <a:endParaRPr b="1" i="0" sz="1400" u="none" cap="none" strike="noStrike">
              <a:solidFill>
                <a:schemeClr val="dk1"/>
              </a:solidFill>
              <a:latin typeface="Tahoma"/>
              <a:ea typeface="Tahoma"/>
              <a:cs typeface="Tahoma"/>
              <a:sym typeface="Tahoma"/>
            </a:endParaRPr>
          </a:p>
        </p:txBody>
      </p:sp>
      <p:pic>
        <p:nvPicPr>
          <p:cNvPr id="391" name="Google Shape;391;p49"/>
          <p:cNvPicPr preferRelativeResize="0"/>
          <p:nvPr/>
        </p:nvPicPr>
        <p:blipFill rotWithShape="1">
          <a:blip r:embed="rId4">
            <a:alphaModFix/>
          </a:blip>
          <a:srcRect b="0" l="0" r="0" t="0"/>
          <a:stretch/>
        </p:blipFill>
        <p:spPr>
          <a:xfrm>
            <a:off x="4252950" y="3510762"/>
            <a:ext cx="1905001" cy="668337"/>
          </a:xfrm>
          <a:prstGeom prst="rect">
            <a:avLst/>
          </a:prstGeom>
          <a:noFill/>
          <a:ln>
            <a:noFill/>
          </a:ln>
        </p:spPr>
      </p:pic>
      <p:pic>
        <p:nvPicPr>
          <p:cNvPr id="392" name="Google Shape;392;p49"/>
          <p:cNvPicPr preferRelativeResize="0"/>
          <p:nvPr/>
        </p:nvPicPr>
        <p:blipFill rotWithShape="1">
          <a:blip r:embed="rId5">
            <a:alphaModFix/>
          </a:blip>
          <a:srcRect b="0" l="0" r="0" t="0"/>
          <a:stretch/>
        </p:blipFill>
        <p:spPr>
          <a:xfrm>
            <a:off x="1571450" y="4536600"/>
            <a:ext cx="5245100" cy="732675"/>
          </a:xfrm>
          <a:prstGeom prst="rect">
            <a:avLst/>
          </a:prstGeom>
          <a:noFill/>
          <a:ln>
            <a:noFill/>
          </a:ln>
        </p:spPr>
      </p:pic>
      <p:sp>
        <p:nvSpPr>
          <p:cNvPr id="393" name="Google Shape;393;p49"/>
          <p:cNvSpPr txBox="1"/>
          <p:nvPr/>
        </p:nvSpPr>
        <p:spPr>
          <a:xfrm>
            <a:off x="257175" y="5943600"/>
            <a:ext cx="7152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Step 4: DoF: (c-1)(r-1) =3 x 1 =3 </a:t>
            </a:r>
            <a:endParaRPr b="1" i="0" sz="14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609600" y="76200"/>
            <a:ext cx="7793100" cy="43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lang="en-US" sz="3200"/>
              <a:t>Example 2</a:t>
            </a:r>
            <a:endParaRPr/>
          </a:p>
        </p:txBody>
      </p:sp>
      <p:sp>
        <p:nvSpPr>
          <p:cNvPr id="400" name="Google Shape;400;p50"/>
          <p:cNvSpPr txBox="1"/>
          <p:nvPr/>
        </p:nvSpPr>
        <p:spPr>
          <a:xfrm>
            <a:off x="257175" y="1403650"/>
            <a:ext cx="7152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Step 3: Calculate Chi square statistic </a:t>
            </a:r>
            <a:endParaRPr b="1" i="0" sz="1400" u="none" cap="none" strike="noStrike">
              <a:solidFill>
                <a:schemeClr val="dk1"/>
              </a:solidFill>
              <a:latin typeface="Tahoma"/>
              <a:ea typeface="Tahoma"/>
              <a:cs typeface="Tahoma"/>
              <a:sym typeface="Tahoma"/>
            </a:endParaRPr>
          </a:p>
        </p:txBody>
      </p:sp>
      <p:pic>
        <p:nvPicPr>
          <p:cNvPr id="401" name="Google Shape;401;p50"/>
          <p:cNvPicPr preferRelativeResize="0"/>
          <p:nvPr/>
        </p:nvPicPr>
        <p:blipFill rotWithShape="1">
          <a:blip r:embed="rId3">
            <a:alphaModFix/>
          </a:blip>
          <a:srcRect b="0" l="0" r="0" t="0"/>
          <a:stretch/>
        </p:blipFill>
        <p:spPr>
          <a:xfrm>
            <a:off x="3945300" y="1403662"/>
            <a:ext cx="1905001" cy="668337"/>
          </a:xfrm>
          <a:prstGeom prst="rect">
            <a:avLst/>
          </a:prstGeom>
          <a:noFill/>
          <a:ln>
            <a:noFill/>
          </a:ln>
        </p:spPr>
      </p:pic>
      <p:pic>
        <p:nvPicPr>
          <p:cNvPr id="402" name="Google Shape;402;p50"/>
          <p:cNvPicPr preferRelativeResize="0"/>
          <p:nvPr/>
        </p:nvPicPr>
        <p:blipFill rotWithShape="1">
          <a:blip r:embed="rId4">
            <a:alphaModFix/>
          </a:blip>
          <a:srcRect b="0" l="0" r="0" t="0"/>
          <a:stretch/>
        </p:blipFill>
        <p:spPr>
          <a:xfrm>
            <a:off x="1122775" y="2318950"/>
            <a:ext cx="5245100" cy="732675"/>
          </a:xfrm>
          <a:prstGeom prst="rect">
            <a:avLst/>
          </a:prstGeom>
          <a:noFill/>
          <a:ln>
            <a:noFill/>
          </a:ln>
        </p:spPr>
      </p:pic>
      <p:sp>
        <p:nvSpPr>
          <p:cNvPr id="403" name="Google Shape;403;p50"/>
          <p:cNvSpPr txBox="1"/>
          <p:nvPr/>
        </p:nvSpPr>
        <p:spPr>
          <a:xfrm>
            <a:off x="168875" y="3211800"/>
            <a:ext cx="71529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Step 4: DoF: (c-1)(r-1) =3 x 1 =3 </a:t>
            </a:r>
            <a:endParaRPr b="1" i="0" sz="1400" u="none" cap="none" strike="noStrike">
              <a:solidFill>
                <a:schemeClr val="dk1"/>
              </a:solidFill>
              <a:latin typeface="Tahoma"/>
              <a:ea typeface="Tahoma"/>
              <a:cs typeface="Tahoma"/>
              <a:sym typeface="Tahoma"/>
            </a:endParaRPr>
          </a:p>
        </p:txBody>
      </p:sp>
      <p:sp>
        <p:nvSpPr>
          <p:cNvPr id="404" name="Google Shape;404;p50"/>
          <p:cNvSpPr txBox="1"/>
          <p:nvPr/>
        </p:nvSpPr>
        <p:spPr>
          <a:xfrm>
            <a:off x="257175" y="4197425"/>
            <a:ext cx="7152900" cy="107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Step 5: Compare calculated test statistic with tabulated one.</a:t>
            </a:r>
            <a:endParaRPr b="1"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Her Tabulated statistic(with significance level =0.01) = 11.345 &gt; 2.95 . </a:t>
            </a:r>
            <a:endParaRPr b="1" i="0" sz="14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ahoma"/>
                <a:ea typeface="Tahoma"/>
                <a:cs typeface="Tahoma"/>
                <a:sym typeface="Tahoma"/>
              </a:rPr>
              <a:t>Hence H0 is accepted.  i.e attributes are independent.</a:t>
            </a:r>
            <a:endParaRPr b="1" i="0" sz="14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Correlation Analysis - Hypotheses</a:t>
            </a:r>
            <a:endParaRPr/>
          </a:p>
        </p:txBody>
      </p:sp>
      <p:sp>
        <p:nvSpPr>
          <p:cNvPr id="410" name="Google Shape;410;p51"/>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H</a:t>
            </a:r>
            <a:r>
              <a:rPr b="0" baseline="-25000" i="0" lang="en-US" sz="2000" u="none">
                <a:solidFill>
                  <a:schemeClr val="dk1"/>
                </a:solidFill>
                <a:latin typeface="Tahoma"/>
                <a:ea typeface="Tahoma"/>
                <a:cs typeface="Tahoma"/>
                <a:sym typeface="Tahoma"/>
              </a:rPr>
              <a:t>0</a:t>
            </a:r>
            <a:r>
              <a:rPr b="0" i="0" lang="en-US" sz="2000" u="none">
                <a:solidFill>
                  <a:schemeClr val="dk1"/>
                </a:solidFill>
                <a:latin typeface="Tahoma"/>
                <a:ea typeface="Tahoma"/>
                <a:cs typeface="Tahoma"/>
                <a:sym typeface="Tahoma"/>
              </a:rPr>
              <a:t> : Null Hypothesis  - attributes are not related (ie Independent)</a:t>
            </a:r>
            <a:endParaRPr/>
          </a:p>
          <a:p>
            <a:pPr indent="-342900" lvl="0" marL="3429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H</a:t>
            </a:r>
            <a:r>
              <a:rPr b="0" baseline="-25000" i="0"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 Alternate Hypothesis  - attributes are related (ie dependent)</a:t>
            </a:r>
            <a:endParaRPr/>
          </a:p>
          <a:p>
            <a:pPr indent="-266700" lvl="0" marL="342900" marR="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Degree of freedom = (#rows-1 *#columns -1)</a:t>
            </a:r>
            <a:endParaRPr/>
          </a:p>
          <a:p>
            <a:pPr indent="-342900" lvl="0" marL="3429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Given df and chi :</a:t>
            </a:r>
            <a:endParaRPr/>
          </a:p>
          <a:p>
            <a:pPr indent="-285750" lvl="1" marL="742950" marR="0" rtl="0" algn="l">
              <a:lnSpc>
                <a:spcPct val="10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Find the p-value in Chi squared </a:t>
            </a:r>
            <a:endParaRPr/>
          </a:p>
          <a:p>
            <a:pPr indent="-285750" lvl="1" marL="742950" marR="0" rtl="0" algn="l">
              <a:lnSpc>
                <a:spcPct val="100000"/>
              </a:lnSpc>
              <a:spcBef>
                <a:spcPts val="400"/>
              </a:spcBef>
              <a:spcAft>
                <a:spcPts val="0"/>
              </a:spcAft>
              <a:buClr>
                <a:schemeClr val="hlink"/>
              </a:buClr>
              <a:buSzPts val="1100"/>
              <a:buFont typeface="Noto Sans Symbols"/>
              <a:buNone/>
            </a:pPr>
            <a:r>
              <a:rPr b="0" i="0" lang="en-US" sz="2000" u="none" cap="none" strike="noStrike">
                <a:solidFill>
                  <a:schemeClr val="dk1"/>
                </a:solidFill>
                <a:latin typeface="Tahoma"/>
                <a:ea typeface="Tahoma"/>
                <a:cs typeface="Tahoma"/>
                <a:sym typeface="Tahoma"/>
              </a:rPr>
              <a:t>distribution table depending on the prob </a:t>
            </a:r>
            <a:endParaRPr/>
          </a:p>
          <a:p>
            <a:pPr indent="-285750" lvl="1" marL="742950" marR="0" rtl="0" algn="l">
              <a:lnSpc>
                <a:spcPct val="100000"/>
              </a:lnSpc>
              <a:spcBef>
                <a:spcPts val="400"/>
              </a:spcBef>
              <a:spcAft>
                <a:spcPts val="0"/>
              </a:spcAft>
              <a:buClr>
                <a:schemeClr val="hlink"/>
              </a:buClr>
              <a:buSzPts val="1100"/>
              <a:buFont typeface="Noto Sans Symbols"/>
              <a:buNone/>
            </a:pPr>
            <a:r>
              <a:rPr b="0" i="0" lang="en-US" sz="2000" u="none" cap="none" strike="noStrike">
                <a:solidFill>
                  <a:schemeClr val="dk1"/>
                </a:solidFill>
                <a:latin typeface="Tahoma"/>
                <a:ea typeface="Tahoma"/>
                <a:cs typeface="Tahoma"/>
                <a:sym typeface="Tahoma"/>
              </a:rPr>
              <a:t>and chi value</a:t>
            </a:r>
            <a:endParaRPr/>
          </a:p>
          <a:p>
            <a:pPr indent="-285750" lvl="1" marL="742950" marR="0" rtl="0" algn="l">
              <a:lnSpc>
                <a:spcPct val="10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The p-value *100 gives the % of likelihood</a:t>
            </a:r>
            <a:endParaRPr/>
          </a:p>
          <a:p>
            <a:pPr indent="-342900" lvl="0" marL="3429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Given the df and p-value</a:t>
            </a:r>
            <a:endParaRPr/>
          </a:p>
          <a:p>
            <a:pPr indent="-285750" lvl="1" marL="742950" marR="0" rtl="0" algn="l">
              <a:lnSpc>
                <a:spcPct val="10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Get the chi value from the table</a:t>
            </a:r>
            <a:endParaRPr/>
          </a:p>
          <a:p>
            <a:pPr indent="-285750" lvl="1" marL="742950" marR="0" rtl="0" algn="l">
              <a:lnSpc>
                <a:spcPct val="10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Reject the null hypothesis if the value of chi is higher than the chi value obtained form tale</a:t>
            </a:r>
            <a:endParaRPr/>
          </a:p>
          <a:p>
            <a:pPr indent="-285750" lvl="1" marL="742950" marR="0" rtl="0" algn="l">
              <a:lnSpc>
                <a:spcPct val="10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Else accept the null hypothesis if the obtained value of chi square is less than the tabular value.</a:t>
            </a:r>
            <a:endParaRPr/>
          </a:p>
          <a:p>
            <a:pPr indent="-285750" lvl="1" marL="742950" marR="0" rtl="0" algn="l">
              <a:lnSpc>
                <a:spcPct val="100000"/>
              </a:lnSpc>
              <a:spcBef>
                <a:spcPts val="560"/>
              </a:spcBef>
              <a:spcAft>
                <a:spcPts val="0"/>
              </a:spcAft>
              <a:buClr>
                <a:schemeClr val="hlink"/>
              </a:buClr>
              <a:buSzPts val="1540"/>
              <a:buFont typeface="Noto Sans Symbols"/>
              <a:buNone/>
            </a:pPr>
            <a:r>
              <a:t/>
            </a:r>
            <a:endParaRPr b="0" i="0" sz="2800" u="none" cap="none" strike="noStrike">
              <a:solidFill>
                <a:schemeClr val="dk1"/>
              </a:solidFill>
              <a:latin typeface="Tahoma"/>
              <a:ea typeface="Tahoma"/>
              <a:cs typeface="Tahoma"/>
              <a:sym typeface="Tahoma"/>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411" name="Google Shape;411;p5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412" name="Google Shape;412;p51"/>
          <p:cNvPicPr preferRelativeResize="0"/>
          <p:nvPr/>
        </p:nvPicPr>
        <p:blipFill rotWithShape="1">
          <a:blip r:embed="rId3">
            <a:alphaModFix/>
          </a:blip>
          <a:srcRect b="0" l="0" r="0" t="0"/>
          <a:stretch/>
        </p:blipFill>
        <p:spPr>
          <a:xfrm>
            <a:off x="5831475" y="2847600"/>
            <a:ext cx="3160125" cy="1651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5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8" name="Google Shape;418;p52"/>
          <p:cNvSpPr txBox="1"/>
          <p:nvPr>
            <p:ph type="title"/>
          </p:nvPr>
        </p:nvSpPr>
        <p:spPr>
          <a:xfrm>
            <a:off x="685800" y="3048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Chi-Square Calculation: Example 1</a:t>
            </a:r>
            <a:endParaRPr/>
          </a:p>
        </p:txBody>
      </p:sp>
      <p:sp>
        <p:nvSpPr>
          <p:cNvPr id="419" name="Google Shape;419;p52"/>
          <p:cNvSpPr txBox="1"/>
          <p:nvPr>
            <p:ph idx="1" type="body"/>
          </p:nvPr>
        </p:nvSpPr>
        <p:spPr>
          <a:xfrm>
            <a:off x="315912" y="1371600"/>
            <a:ext cx="8534400" cy="5029200"/>
          </a:xfrm>
          <a:prstGeom prst="rect">
            <a:avLst/>
          </a:prstGeom>
          <a:noFill/>
          <a:ln>
            <a:noFill/>
          </a:ln>
        </p:spPr>
        <p:txBody>
          <a:bodyPr anchorCtr="0" anchor="t" bIns="45700" lIns="91425" spcFirstLastPara="1" rIns="91425" wrap="square" tIns="45700">
            <a:noAutofit/>
          </a:bodyPr>
          <a:lstStyle/>
          <a:p>
            <a:pPr indent="-251459" lvl="0" marL="342900" rtl="0" algn="l">
              <a:lnSpc>
                <a:spcPct val="110000"/>
              </a:lnSpc>
              <a:spcBef>
                <a:spcPts val="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74320" lvl="0" marL="342900" rtl="0" algn="l">
              <a:lnSpc>
                <a:spcPct val="100000"/>
              </a:lnSpc>
              <a:spcBef>
                <a:spcPts val="0"/>
              </a:spcBef>
              <a:spcAft>
                <a:spcPts val="0"/>
              </a:spcAft>
              <a:buSzPts val="1080"/>
              <a:buFont typeface="Arial"/>
              <a:buNone/>
            </a:pPr>
            <a:r>
              <a:t/>
            </a:r>
            <a:endParaRPr b="0" i="0" sz="1800" u="none">
              <a:solidFill>
                <a:srgbClr val="000000"/>
              </a:solidFill>
              <a:latin typeface="Verdana"/>
              <a:ea typeface="Verdana"/>
              <a:cs typeface="Verdana"/>
              <a:sym typeface="Verdana"/>
            </a:endParaRPr>
          </a:p>
          <a:p>
            <a:pPr indent="-342900" lvl="0" marL="342900" rtl="0" algn="l">
              <a:lnSpc>
                <a:spcPct val="100000"/>
              </a:lnSpc>
              <a:spcBef>
                <a:spcPts val="0"/>
              </a:spcBef>
              <a:spcAft>
                <a:spcPts val="0"/>
              </a:spcAft>
              <a:buSzPts val="1080"/>
              <a:buFont typeface="Arial"/>
              <a:buChar char="•"/>
            </a:pPr>
            <a:r>
              <a:rPr b="0" i="0" lang="en-US" sz="1800" u="none">
                <a:solidFill>
                  <a:srgbClr val="000000"/>
                </a:solidFill>
                <a:latin typeface="Verdana"/>
                <a:ea typeface="Verdana"/>
                <a:cs typeface="Verdana"/>
                <a:sym typeface="Verdana"/>
              </a:rPr>
              <a:t>H</a:t>
            </a:r>
            <a:r>
              <a:rPr b="0" baseline="-25000" i="0" lang="en-US" sz="1800" u="none">
                <a:solidFill>
                  <a:srgbClr val="000000"/>
                </a:solidFill>
                <a:latin typeface="Verdana"/>
                <a:ea typeface="Verdana"/>
                <a:cs typeface="Verdana"/>
                <a:sym typeface="Verdana"/>
              </a:rPr>
              <a:t>0</a:t>
            </a:r>
            <a:r>
              <a:rPr b="0" i="0" lang="en-US" sz="1800" u="none">
                <a:solidFill>
                  <a:srgbClr val="000000"/>
                </a:solidFill>
                <a:latin typeface="Verdana"/>
                <a:ea typeface="Verdana"/>
                <a:cs typeface="Verdana"/>
                <a:sym typeface="Verdana"/>
              </a:rPr>
              <a:t>: Science fiction is not associated with playing chess, and</a:t>
            </a:r>
            <a:endParaRPr/>
          </a:p>
          <a:p>
            <a:pPr indent="-342900" lvl="0" marL="342900" rtl="0" algn="l">
              <a:lnSpc>
                <a:spcPct val="100000"/>
              </a:lnSpc>
              <a:spcBef>
                <a:spcPts val="0"/>
              </a:spcBef>
              <a:spcAft>
                <a:spcPts val="0"/>
              </a:spcAft>
              <a:buSzPts val="1080"/>
              <a:buFont typeface="Arial"/>
              <a:buChar char="•"/>
            </a:pPr>
            <a:r>
              <a:rPr b="0" i="0" lang="en-US" sz="1800" u="none">
                <a:solidFill>
                  <a:srgbClr val="000000"/>
                </a:solidFill>
                <a:latin typeface="Verdana"/>
                <a:ea typeface="Verdana"/>
                <a:cs typeface="Verdana"/>
                <a:sym typeface="Verdana"/>
              </a:rPr>
              <a:t>H</a:t>
            </a:r>
            <a:r>
              <a:rPr b="0" baseline="-25000" i="0" lang="en-US" sz="1800" u="none">
                <a:solidFill>
                  <a:srgbClr val="000000"/>
                </a:solidFill>
                <a:latin typeface="Verdana"/>
                <a:ea typeface="Verdana"/>
                <a:cs typeface="Verdana"/>
                <a:sym typeface="Verdana"/>
              </a:rPr>
              <a:t>1</a:t>
            </a:r>
            <a:r>
              <a:rPr b="0" i="0" lang="en-US" sz="1800" u="none">
                <a:solidFill>
                  <a:srgbClr val="000000"/>
                </a:solidFill>
                <a:latin typeface="Verdana"/>
                <a:ea typeface="Verdana"/>
                <a:cs typeface="Verdana"/>
                <a:sym typeface="Verdana"/>
              </a:rPr>
              <a:t>: Science fiction is associated with playing chess</a:t>
            </a:r>
            <a:endParaRPr/>
          </a:p>
          <a:p>
            <a:pPr indent="-304800" lvl="0" marL="342900" rtl="0" algn="l">
              <a:lnSpc>
                <a:spcPct val="100000"/>
              </a:lnSpc>
              <a:spcBef>
                <a:spcPts val="0"/>
              </a:spcBef>
              <a:spcAft>
                <a:spcPts val="0"/>
              </a:spcAft>
              <a:buSzPts val="600"/>
              <a:buFont typeface="Arial"/>
              <a:buNone/>
            </a:pPr>
            <a:r>
              <a:t/>
            </a:r>
            <a:endParaRPr b="0" i="0" sz="1000" u="none">
              <a:solidFill>
                <a:srgbClr val="000000"/>
              </a:solidFill>
              <a:latin typeface="Verdana"/>
              <a:ea typeface="Verdana"/>
              <a:cs typeface="Verdana"/>
              <a:sym typeface="Verdana"/>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df = (2-1)*(2-1) = 1</a:t>
            </a:r>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Χ</a:t>
            </a:r>
            <a:r>
              <a:rPr b="0" baseline="30000" i="0" lang="en-US" sz="1800" u="none">
                <a:solidFill>
                  <a:schemeClr val="dk1"/>
                </a:solidFill>
                <a:latin typeface="Tahoma"/>
                <a:ea typeface="Tahoma"/>
                <a:cs typeface="Tahoma"/>
                <a:sym typeface="Tahoma"/>
              </a:rPr>
              <a:t>2</a:t>
            </a:r>
            <a:r>
              <a:rPr b="0" i="0" lang="en-US" sz="1800" u="none">
                <a:solidFill>
                  <a:schemeClr val="dk1"/>
                </a:solidFill>
                <a:latin typeface="Tahoma"/>
                <a:ea typeface="Tahoma"/>
                <a:cs typeface="Tahoma"/>
                <a:sym typeface="Tahoma"/>
              </a:rPr>
              <a:t> (chi-square) calculation (numbers in parenthesis are expected counts calculated based on the data distribution in the two categories)</a:t>
            </a:r>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74320" lvl="0" marL="342900" rtl="0" algn="l">
              <a:lnSpc>
                <a:spcPct val="110000"/>
              </a:lnSpc>
              <a:spcBef>
                <a:spcPts val="360"/>
              </a:spcBef>
              <a:spcAft>
                <a:spcPts val="0"/>
              </a:spcAft>
              <a:buClr>
                <a:schemeClr val="folHlink"/>
              </a:buClr>
              <a:buSzPts val="1080"/>
              <a:buFont typeface="Noto Sans Symbols"/>
              <a:buNone/>
            </a:pPr>
            <a:r>
              <a:t/>
            </a:r>
            <a:endParaRPr b="0" i="0" sz="1800" u="none">
              <a:solidFill>
                <a:schemeClr val="dk1"/>
              </a:solidFill>
              <a:latin typeface="Tahoma"/>
              <a:ea typeface="Tahoma"/>
              <a:cs typeface="Tahoma"/>
              <a:sym typeface="Tahoma"/>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P-value comes out to be 0 i.e there is 0 % likelihood of null hypothesis to be true.</a:t>
            </a:r>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It shows that like_science_fiction and play_chess are correlated in the group</a:t>
            </a:r>
            <a:endParaRPr/>
          </a:p>
        </p:txBody>
      </p:sp>
      <p:pic>
        <p:nvPicPr>
          <p:cNvPr id="420" name="Google Shape;420;p52"/>
          <p:cNvPicPr preferRelativeResize="0"/>
          <p:nvPr>
            <p:ph idx="1" type="body"/>
          </p:nvPr>
        </p:nvPicPr>
        <p:blipFill rotWithShape="1">
          <a:blip r:embed="rId3">
            <a:alphaModFix/>
          </a:blip>
          <a:srcRect b="0" l="0" r="0" t="0"/>
          <a:stretch/>
        </p:blipFill>
        <p:spPr>
          <a:xfrm>
            <a:off x="736600" y="4648200"/>
            <a:ext cx="7772400" cy="722312"/>
          </a:xfrm>
          <a:prstGeom prst="rect">
            <a:avLst/>
          </a:prstGeom>
          <a:noFill/>
          <a:ln>
            <a:noFill/>
          </a:ln>
        </p:spPr>
      </p:pic>
      <p:graphicFrame>
        <p:nvGraphicFramePr>
          <p:cNvPr id="421" name="Google Shape;421;p52"/>
          <p:cNvGraphicFramePr/>
          <p:nvPr/>
        </p:nvGraphicFramePr>
        <p:xfrm>
          <a:off x="1371600" y="1371600"/>
          <a:ext cx="3000000" cy="3000000"/>
        </p:xfrm>
        <a:graphic>
          <a:graphicData uri="http://schemas.openxmlformats.org/drawingml/2006/table">
            <a:tbl>
              <a:tblPr>
                <a:noFill/>
                <a:tableStyleId>{D375A9EA-1830-4421-8C8D-6539E0230521}</a:tableStyleId>
              </a:tblPr>
              <a:tblGrid>
                <a:gridCol w="2219325"/>
                <a:gridCol w="1136650"/>
                <a:gridCol w="1571625"/>
                <a:gridCol w="1168400"/>
              </a:tblGrid>
              <a:tr h="3429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ahoma"/>
                        <a:ea typeface="Tahoma"/>
                        <a:cs typeface="Tahoma"/>
                        <a:sym typeface="Tahoma"/>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Play chess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Not play chess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Sum (row)</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7500">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Like science fiction</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250(90)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200(360)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450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7500">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Not like science fiction</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50(210)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1000(840)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1050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7500">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Sum(col.)</a:t>
                      </a:r>
                      <a:endParaRPr sz="1400" u="none" cap="none" strike="noStrike"/>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1200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1500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Chi-Square Calculation: Example </a:t>
            </a:r>
            <a:r>
              <a:rPr lang="en-US"/>
              <a:t>3</a:t>
            </a:r>
            <a:endParaRPr/>
          </a:p>
        </p:txBody>
      </p:sp>
      <p:graphicFrame>
        <p:nvGraphicFramePr>
          <p:cNvPr id="427" name="Google Shape;427;p53"/>
          <p:cNvGraphicFramePr/>
          <p:nvPr/>
        </p:nvGraphicFramePr>
        <p:xfrm>
          <a:off x="457200" y="3124200"/>
          <a:ext cx="3000000" cy="3000000"/>
        </p:xfrm>
        <a:graphic>
          <a:graphicData uri="http://schemas.openxmlformats.org/drawingml/2006/table">
            <a:tbl>
              <a:tblPr>
                <a:noFill/>
                <a:tableStyleId>{D375A9EA-1830-4421-8C8D-6539E0230521}</a:tableStyleId>
              </a:tblPr>
              <a:tblGrid>
                <a:gridCol w="2054225"/>
                <a:gridCol w="1035050"/>
                <a:gridCol w="1287450"/>
                <a:gridCol w="1287450"/>
                <a:gridCol w="1287450"/>
                <a:gridCol w="1287450"/>
              </a:tblGrid>
              <a:tr h="365125">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(Observed counts)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gridSpan="5">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Colors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hMerge="1"/>
                <a:tc hMerge="1"/>
                <a:tc hMerge="1"/>
                <a:tc hMerge="1"/>
              </a:tr>
              <a:tr h="3667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ahoma"/>
                        <a:ea typeface="Tahoma"/>
                        <a:cs typeface="Tahoma"/>
                        <a:sym typeface="Tahoma"/>
                      </a:endParaRPr>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Red</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Yellow</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Green</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Blue</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Totals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r>
              <a:tr h="639750">
                <a:tc>
                  <a:txBody>
                    <a:bodyPr/>
                    <a:lstStyle/>
                    <a:p>
                      <a:pPr indent="0" lvl="0" marL="0" marR="0" rtl="0" algn="l">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Introvert personality</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20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6</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44</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641350">
                <a:tc>
                  <a:txBody>
                    <a:bodyPr/>
                    <a:lstStyle/>
                    <a:p>
                      <a:pPr indent="0" lvl="0" marL="0" marR="0" rtl="0" algn="l">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Extrovert personality</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180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34</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36</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365125">
                <a:tc>
                  <a:txBody>
                    <a:bodyPr/>
                    <a:lstStyle/>
                    <a:p>
                      <a:pPr indent="0" lvl="0" marL="0" marR="0" rtl="0" algn="l">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Totals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200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40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400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bl>
          </a:graphicData>
        </a:graphic>
      </p:graphicFrame>
      <p:sp>
        <p:nvSpPr>
          <p:cNvPr id="428" name="Google Shape;428;p5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29" name="Google Shape;429;p53"/>
          <p:cNvSpPr txBox="1"/>
          <p:nvPr/>
        </p:nvSpPr>
        <p:spPr>
          <a:xfrm>
            <a:off x="315912" y="1371600"/>
            <a:ext cx="8382000" cy="1754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Verdana"/>
              <a:buNone/>
            </a:pPr>
            <a:r>
              <a:rPr b="0" i="0" lang="en-US" sz="1800" u="none" cap="none" strike="noStrike">
                <a:solidFill>
                  <a:srgbClr val="000000"/>
                </a:solidFill>
                <a:latin typeface="Verdana"/>
                <a:ea typeface="Verdana"/>
                <a:cs typeface="Verdana"/>
                <a:sym typeface="Verdana"/>
              </a:rPr>
              <a:t>A group of students were classified in terms of personality (introvert or extrovert) and in terms of color preference (red, yellow, green or blue) with the purpose of seeing whether there is an association (relationship) between personality and color preference. Data was collected from 400 students and presented in the 2 (rows) x 4 (cols) contingency table below:</a:t>
            </a:r>
            <a:endParaRPr b="0" i="0" sz="1400" u="none" cap="none" strike="noStrike">
              <a:solidFill>
                <a:srgbClr val="000000"/>
              </a:solidFill>
              <a:latin typeface="Arial"/>
              <a:ea typeface="Arial"/>
              <a:cs typeface="Arial"/>
              <a:sym typeface="Arial"/>
            </a:endParaRPr>
          </a:p>
        </p:txBody>
      </p:sp>
      <p:sp>
        <p:nvSpPr>
          <p:cNvPr id="430" name="Google Shape;430;p53"/>
          <p:cNvSpPr txBox="1"/>
          <p:nvPr/>
        </p:nvSpPr>
        <p:spPr>
          <a:xfrm>
            <a:off x="457200" y="5534025"/>
            <a:ext cx="8382000"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Verdana"/>
              <a:buNone/>
            </a:pPr>
            <a:r>
              <a:rPr b="0" i="0" lang="en-US" sz="1600" u="none" cap="none" strike="noStrike">
                <a:solidFill>
                  <a:srgbClr val="000000"/>
                </a:solidFill>
                <a:latin typeface="Verdana"/>
                <a:ea typeface="Verdana"/>
                <a:cs typeface="Verdana"/>
                <a:sym typeface="Verdana"/>
              </a:rPr>
              <a:t>Suitable null and alternative hypotheses might 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Verdana"/>
                <a:ea typeface="Verdana"/>
                <a:cs typeface="Verdana"/>
                <a:sym typeface="Verdana"/>
              </a:rPr>
              <a:t>H</a:t>
            </a:r>
            <a:r>
              <a:rPr b="0" baseline="-25000" i="0" lang="en-US" sz="1600" u="none" cap="none" strike="noStrike">
                <a:solidFill>
                  <a:srgbClr val="000000"/>
                </a:solidFill>
                <a:latin typeface="Verdana"/>
                <a:ea typeface="Verdana"/>
                <a:cs typeface="Verdana"/>
                <a:sym typeface="Verdana"/>
              </a:rPr>
              <a:t>0</a:t>
            </a:r>
            <a:r>
              <a:rPr b="0" i="0" lang="en-US" sz="1600" u="none" cap="none" strike="noStrike">
                <a:solidFill>
                  <a:srgbClr val="000000"/>
                </a:solidFill>
                <a:latin typeface="Verdana"/>
                <a:ea typeface="Verdana"/>
                <a:cs typeface="Verdana"/>
                <a:sym typeface="Verdana"/>
              </a:rPr>
              <a:t>: Color preference is not associated with personality,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Verdana"/>
                <a:ea typeface="Verdana"/>
                <a:cs typeface="Verdana"/>
                <a:sym typeface="Verdana"/>
              </a:rPr>
              <a:t>H</a:t>
            </a:r>
            <a:r>
              <a:rPr b="0" baseline="-25000" i="0" lang="en-US" sz="1600" u="none" cap="none" strike="noStrike">
                <a:solidFill>
                  <a:srgbClr val="000000"/>
                </a:solidFill>
                <a:latin typeface="Verdana"/>
                <a:ea typeface="Verdana"/>
                <a:cs typeface="Verdana"/>
                <a:sym typeface="Verdana"/>
              </a:rPr>
              <a:t>1</a:t>
            </a:r>
            <a:r>
              <a:rPr b="0" i="0" lang="en-US" sz="1600" u="none" cap="none" strike="noStrike">
                <a:solidFill>
                  <a:srgbClr val="000000"/>
                </a:solidFill>
                <a:latin typeface="Verdana"/>
                <a:ea typeface="Verdana"/>
                <a:cs typeface="Verdana"/>
                <a:sym typeface="Verdana"/>
              </a:rPr>
              <a:t>: Color preference is associated with personality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en-US" sz="1600" u="none" cap="none" strike="noStrike">
                <a:solidFill>
                  <a:srgbClr val="000000"/>
                </a:solidFill>
                <a:latin typeface="Verdana"/>
                <a:ea typeface="Verdana"/>
                <a:cs typeface="Verdana"/>
                <a:sym typeface="Verdana"/>
              </a:rPr>
              <a:t>To perform a chi-squared test, the number of students expected in each cell of the table if the null hypothesis is true, is calculated.</a:t>
            </a:r>
            <a:endParaRPr b="0" i="0" sz="1400" u="none" cap="none" strike="noStrike">
              <a:solidFill>
                <a:srgbClr val="000000"/>
              </a:solidFill>
              <a:latin typeface="Arial"/>
              <a:ea typeface="Arial"/>
              <a:cs typeface="Arial"/>
              <a:sym typeface="Arial"/>
            </a:endParaRPr>
          </a:p>
        </p:txBody>
      </p:sp>
      <p:sp>
        <p:nvSpPr>
          <p:cNvPr id="431" name="Google Shape;431;p53"/>
          <p:cNvSpPr txBox="1"/>
          <p:nvPr/>
        </p:nvSpPr>
        <p:spPr>
          <a:xfrm>
            <a:off x="6915700" y="57705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X2 = 71.20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Chi-Square Calculation: Example2 </a:t>
            </a:r>
            <a:endParaRPr/>
          </a:p>
        </p:txBody>
      </p:sp>
      <p:graphicFrame>
        <p:nvGraphicFramePr>
          <p:cNvPr id="437" name="Google Shape;437;p54"/>
          <p:cNvGraphicFramePr/>
          <p:nvPr/>
        </p:nvGraphicFramePr>
        <p:xfrm>
          <a:off x="457200" y="3124200"/>
          <a:ext cx="3000000" cy="3000000"/>
        </p:xfrm>
        <a:graphic>
          <a:graphicData uri="http://schemas.openxmlformats.org/drawingml/2006/table">
            <a:tbl>
              <a:tblPr>
                <a:noFill/>
                <a:tableStyleId>{D375A9EA-1830-4421-8C8D-6539E0230521}</a:tableStyleId>
              </a:tblPr>
              <a:tblGrid>
                <a:gridCol w="2054225"/>
                <a:gridCol w="1035050"/>
                <a:gridCol w="1287450"/>
                <a:gridCol w="1287450"/>
                <a:gridCol w="1287450"/>
                <a:gridCol w="1287450"/>
              </a:tblGrid>
              <a:tr h="365125">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(Observed counts)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gridSpan="5">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Colors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hMerge="1"/>
                <a:tc hMerge="1"/>
                <a:tc hMerge="1"/>
                <a:tc hMerge="1"/>
              </a:tr>
              <a:tr h="3667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ahoma"/>
                        <a:ea typeface="Tahoma"/>
                        <a:cs typeface="Tahoma"/>
                        <a:sym typeface="Tahoma"/>
                      </a:endParaRPr>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Red</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Yellow</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Green</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Blue</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Totals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EDEDE"/>
                    </a:solidFill>
                  </a:tcPr>
                </a:tc>
              </a:tr>
              <a:tr h="639750">
                <a:tc>
                  <a:txBody>
                    <a:bodyPr/>
                    <a:lstStyle/>
                    <a:p>
                      <a:pPr indent="0" lvl="0" marL="0" marR="0" rtl="0" algn="l">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Introvert personality</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20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6</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44</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641350">
                <a:tc>
                  <a:txBody>
                    <a:bodyPr/>
                    <a:lstStyle/>
                    <a:p>
                      <a:pPr indent="0" lvl="0" marL="0" marR="0" rtl="0" algn="l">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Extrovert personality</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180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34</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36</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365125">
                <a:tc>
                  <a:txBody>
                    <a:bodyPr/>
                    <a:lstStyle/>
                    <a:p>
                      <a:pPr indent="0" lvl="0" marL="0" marR="0" rtl="0" algn="l">
                        <a:lnSpc>
                          <a:spcPct val="100000"/>
                        </a:lnSpc>
                        <a:spcBef>
                          <a:spcPts val="0"/>
                        </a:spcBef>
                        <a:spcAft>
                          <a:spcPts val="0"/>
                        </a:spcAft>
                        <a:buClr>
                          <a:schemeClr val="dk1"/>
                        </a:buClr>
                        <a:buSzPts val="1800"/>
                        <a:buFont typeface="Tahoma"/>
                        <a:buNone/>
                      </a:pPr>
                      <a:r>
                        <a:rPr b="1" i="0" lang="en-US" sz="1800" u="none" cap="none" strike="noStrike">
                          <a:solidFill>
                            <a:schemeClr val="dk1"/>
                          </a:solidFill>
                          <a:latin typeface="Tahoma"/>
                          <a:ea typeface="Tahoma"/>
                          <a:cs typeface="Tahoma"/>
                          <a:sym typeface="Tahoma"/>
                        </a:rPr>
                        <a:t>Totals</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200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40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400</a:t>
                      </a:r>
                      <a:endParaRPr sz="1400" u="none" cap="none" strike="noStrike"/>
                    </a:p>
                  </a:txBody>
                  <a:tcPr marT="45725" marB="457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bl>
          </a:graphicData>
        </a:graphic>
      </p:graphicFrame>
      <p:sp>
        <p:nvSpPr>
          <p:cNvPr id="438" name="Google Shape;438;p5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39" name="Google Shape;439;p54"/>
          <p:cNvSpPr txBox="1"/>
          <p:nvPr/>
        </p:nvSpPr>
        <p:spPr>
          <a:xfrm>
            <a:off x="315912" y="1371600"/>
            <a:ext cx="83820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Verdana"/>
              <a:buNone/>
            </a:pPr>
            <a:r>
              <a:rPr b="0" i="0" lang="en-US" sz="1600" u="none" cap="none" strike="noStrike">
                <a:solidFill>
                  <a:srgbClr val="000000"/>
                </a:solidFill>
                <a:latin typeface="Verdana"/>
                <a:ea typeface="Verdana"/>
                <a:cs typeface="Verdana"/>
                <a:sym typeface="Verdana"/>
              </a:rPr>
              <a:t>A group of students were classified in terms of personality (introvert or extrovert) and in terms of color preference (red, yellow, green or blue) with the purpose of seeing whether there is an association (relationship) between personality and color preference. Data was collected from 400 students and presented in the 2 (rows) x 4 (cols) contingency table below. Check whether color and personality attributes are correlated.</a:t>
            </a:r>
            <a:endParaRPr b="0" i="0" sz="1400" u="none" cap="none" strike="noStrike">
              <a:solidFill>
                <a:srgbClr val="000000"/>
              </a:solidFill>
              <a:latin typeface="Arial"/>
              <a:ea typeface="Arial"/>
              <a:cs typeface="Arial"/>
              <a:sym typeface="Arial"/>
            </a:endParaRPr>
          </a:p>
        </p:txBody>
      </p:sp>
      <p:sp>
        <p:nvSpPr>
          <p:cNvPr id="440" name="Google Shape;440;p54"/>
          <p:cNvSpPr txBox="1"/>
          <p:nvPr/>
        </p:nvSpPr>
        <p:spPr>
          <a:xfrm>
            <a:off x="743500" y="59991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X2 = 71.20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Chi-Square Calculation: Example 2</a:t>
            </a:r>
            <a:endParaRPr/>
          </a:p>
        </p:txBody>
      </p:sp>
      <p:sp>
        <p:nvSpPr>
          <p:cNvPr id="446" name="Google Shape;446;p5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descr="Bar chart to illustrate the relationship between personality type and colour preference " id="447" name="Google Shape;447;p55"/>
          <p:cNvPicPr preferRelativeResize="0"/>
          <p:nvPr/>
        </p:nvPicPr>
        <p:blipFill rotWithShape="1">
          <a:blip r:embed="rId3">
            <a:alphaModFix/>
          </a:blip>
          <a:srcRect b="0" l="0" r="0" t="0"/>
          <a:stretch/>
        </p:blipFill>
        <p:spPr>
          <a:xfrm>
            <a:off x="1219200" y="1519237"/>
            <a:ext cx="6858000" cy="51482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Chi-Square Calculation: Example </a:t>
            </a:r>
            <a:r>
              <a:rPr lang="en-US"/>
              <a:t>3</a:t>
            </a:r>
            <a:endParaRPr/>
          </a:p>
        </p:txBody>
      </p:sp>
      <p:sp>
        <p:nvSpPr>
          <p:cNvPr id="453" name="Google Shape;453;p56"/>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Children of three ages are asked to indicate their preference for three photographs of adults. Do the data suggest that there is a significant relationship between age and photograph preference? </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p:txBody>
      </p:sp>
      <p:sp>
        <p:nvSpPr>
          <p:cNvPr id="454" name="Google Shape;454;p5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graphicFrame>
        <p:nvGraphicFramePr>
          <p:cNvPr id="455" name="Google Shape;455;p56"/>
          <p:cNvGraphicFramePr/>
          <p:nvPr/>
        </p:nvGraphicFramePr>
        <p:xfrm>
          <a:off x="1190625" y="4343400"/>
          <a:ext cx="3000000" cy="3000000"/>
        </p:xfrm>
        <a:graphic>
          <a:graphicData uri="http://schemas.openxmlformats.org/drawingml/2006/table">
            <a:tbl>
              <a:tblPr>
                <a:noFill/>
                <a:tableStyleId>{D375A9EA-1830-4421-8C8D-6539E0230521}</a:tableStyleId>
              </a:tblPr>
              <a:tblGrid>
                <a:gridCol w="1325550"/>
                <a:gridCol w="1409700"/>
                <a:gridCol w="1243000"/>
                <a:gridCol w="1327150"/>
                <a:gridCol w="1325550"/>
              </a:tblGrid>
              <a:tr h="371475">
                <a:tc rowSpan="5">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Age of child</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rowSpan="2">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ahoma"/>
                        <a:ea typeface="Tahoma"/>
                        <a:cs typeface="Tahoma"/>
                        <a:sym typeface="Tahoma"/>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gridSpan="3">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photograph</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hMerge="1"/>
                <a:tc hMerge="1"/>
              </a:tr>
              <a:tr h="369875">
                <a:tc vMerge="1"/>
                <a:tc vMerge="1"/>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A</a:t>
                      </a:r>
                      <a:endParaRPr sz="1400" u="none" cap="none" strike="noStrike"/>
                    </a:p>
                  </a:txBody>
                  <a:tcPr marT="45725" marB="45725" marR="91450" marL="91450" anchor="ctr">
                    <a:lnL cap="flat" cmpd="sng" w="381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B</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C</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r>
              <a:tr h="371475">
                <a:tc vMerge="1"/>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5-6 years</a:t>
                      </a:r>
                      <a:endParaRPr sz="1400" u="none" cap="none" strike="noStrike"/>
                    </a:p>
                  </a:txBody>
                  <a:tcPr marT="45725" marB="45725" marR="91450" marL="91450" anchor="ctr">
                    <a:lnL cap="flat" cmpd="sng" w="381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18</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22</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20</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r>
              <a:tr h="369875">
                <a:tc vMerge="1"/>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7-8 years</a:t>
                      </a:r>
                      <a:endParaRPr sz="1400" u="none" cap="none" strike="noStrike"/>
                    </a:p>
                  </a:txBody>
                  <a:tcPr marT="45725" marB="45725" marR="91450" marL="91450" anchor="ctr">
                    <a:lnL cap="flat" cmpd="sng" w="381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2</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28</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40</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r>
              <a:tr h="371475">
                <a:tc vMerge="1"/>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9-10 years</a:t>
                      </a:r>
                      <a:endParaRPr sz="1400" u="none" cap="none" strike="noStrike"/>
                    </a:p>
                  </a:txBody>
                  <a:tcPr marT="45725" marB="45725" marR="91450" marL="91450" anchor="ctr">
                    <a:lnL cap="flat" cmpd="sng" w="381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20</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10</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40</a:t>
                      </a:r>
                      <a:endParaRPr sz="14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3" name="Google Shape;123;p21"/>
          <p:cNvSpPr txBox="1"/>
          <p:nvPr>
            <p:ph type="title"/>
          </p:nvPr>
        </p:nvSpPr>
        <p:spPr>
          <a:xfrm>
            <a:off x="3810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Why Is Data Dirty?</a:t>
            </a:r>
            <a:endParaRPr/>
          </a:p>
        </p:txBody>
      </p:sp>
      <p:sp>
        <p:nvSpPr>
          <p:cNvPr id="124" name="Google Shape;124;p21"/>
          <p:cNvSpPr txBox="1"/>
          <p:nvPr>
            <p:ph idx="1" type="body"/>
          </p:nvPr>
        </p:nvSpPr>
        <p:spPr>
          <a:xfrm>
            <a:off x="381000" y="1371600"/>
            <a:ext cx="83820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Incomplete data may come from</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“Not applicable” when data value collected</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Different considerations between the time when the data was collected and when it is analyzed.</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Human/hardware/software problems</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Noisy data (incorrect values) may come from</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Faulty data collection instruments</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Human or computer error at data entry</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Errors in data transmission</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Inconsistent data may come from</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Different data sources</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Functional dependency violation (e.g., modify some linked data)</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Duplicate records also need data cleaning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61" name="Google Shape;461;p57"/>
          <p:cNvSpPr txBox="1"/>
          <p:nvPr>
            <p:ph type="title"/>
          </p:nvPr>
        </p:nvSpPr>
        <p:spPr>
          <a:xfrm>
            <a:off x="609600" y="3048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Correlation Analysis (Numerical Data)</a:t>
            </a:r>
            <a:endParaRPr/>
          </a:p>
        </p:txBody>
      </p:sp>
      <p:sp>
        <p:nvSpPr>
          <p:cNvPr id="462" name="Google Shape;462;p57"/>
          <p:cNvSpPr txBox="1"/>
          <p:nvPr>
            <p:ph idx="1" type="body"/>
          </p:nvPr>
        </p:nvSpPr>
        <p:spPr>
          <a:xfrm>
            <a:off x="304800" y="1371600"/>
            <a:ext cx="85344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For numeric attributes, we can evaluate the correlation between two attributes, </a:t>
            </a:r>
            <a:r>
              <a:rPr b="0" i="1" lang="en-US" sz="1800" u="none">
                <a:solidFill>
                  <a:schemeClr val="dk1"/>
                </a:solidFill>
                <a:latin typeface="Tahoma"/>
                <a:ea typeface="Tahoma"/>
                <a:cs typeface="Tahoma"/>
                <a:sym typeface="Tahoma"/>
              </a:rPr>
              <a:t>A </a:t>
            </a:r>
            <a:r>
              <a:rPr b="0" i="0" lang="en-US" sz="1800" u="none">
                <a:solidFill>
                  <a:schemeClr val="dk1"/>
                </a:solidFill>
                <a:latin typeface="Tahoma"/>
                <a:ea typeface="Tahoma"/>
                <a:cs typeface="Tahoma"/>
                <a:sym typeface="Tahoma"/>
              </a:rPr>
              <a:t>and </a:t>
            </a:r>
            <a:r>
              <a:rPr b="0" i="1" lang="en-US" sz="1800" u="none">
                <a:solidFill>
                  <a:schemeClr val="dk1"/>
                </a:solidFill>
                <a:latin typeface="Tahoma"/>
                <a:ea typeface="Tahoma"/>
                <a:cs typeface="Tahoma"/>
                <a:sym typeface="Tahoma"/>
              </a:rPr>
              <a:t>B</a:t>
            </a:r>
            <a:r>
              <a:rPr b="0" i="0" lang="en-US" sz="1800" u="none">
                <a:solidFill>
                  <a:schemeClr val="dk1"/>
                </a:solidFill>
                <a:latin typeface="Tahoma"/>
                <a:ea typeface="Tahoma"/>
                <a:cs typeface="Tahoma"/>
                <a:sym typeface="Tahoma"/>
              </a:rPr>
              <a:t>,by computing the </a:t>
            </a:r>
            <a:r>
              <a:rPr b="1" i="0" lang="en-US" sz="1800" u="none">
                <a:solidFill>
                  <a:schemeClr val="dk1"/>
                </a:solidFill>
                <a:latin typeface="Tahoma"/>
                <a:ea typeface="Tahoma"/>
                <a:cs typeface="Tahoma"/>
                <a:sym typeface="Tahoma"/>
              </a:rPr>
              <a:t>correlation coefficient </a:t>
            </a:r>
            <a:r>
              <a:rPr b="0" i="0" lang="en-US" sz="1800" u="none">
                <a:solidFill>
                  <a:schemeClr val="dk1"/>
                </a:solidFill>
                <a:latin typeface="Tahoma"/>
                <a:ea typeface="Tahoma"/>
                <a:cs typeface="Tahoma"/>
                <a:sym typeface="Tahoma"/>
              </a:rPr>
              <a:t>(also known as </a:t>
            </a:r>
            <a:r>
              <a:rPr b="1" i="0" lang="en-US" sz="1800" u="none">
                <a:solidFill>
                  <a:schemeClr val="dk1"/>
                </a:solidFill>
                <a:latin typeface="Tahoma"/>
                <a:ea typeface="Tahoma"/>
                <a:cs typeface="Tahoma"/>
                <a:sym typeface="Tahoma"/>
              </a:rPr>
              <a:t>Pearson’s product moment coefficient</a:t>
            </a:r>
            <a:endParaRPr b="0" i="0" sz="1800" u="none">
              <a:solidFill>
                <a:schemeClr val="dk1"/>
              </a:solidFill>
              <a:latin typeface="Tahoma"/>
              <a:ea typeface="Tahoma"/>
              <a:cs typeface="Tahoma"/>
              <a:sym typeface="Tahoma"/>
            </a:endParaRPr>
          </a:p>
          <a:p>
            <a:pPr indent="-300990" lvl="0" marL="342900" rtl="0" algn="l">
              <a:lnSpc>
                <a:spcPct val="110000"/>
              </a:lnSpc>
              <a:spcBef>
                <a:spcPts val="220"/>
              </a:spcBef>
              <a:spcAft>
                <a:spcPts val="0"/>
              </a:spcAft>
              <a:buClr>
                <a:schemeClr val="folHlink"/>
              </a:buClr>
              <a:buSzPts val="660"/>
              <a:buFont typeface="Noto Sans Symbols"/>
              <a:buNone/>
            </a:pPr>
            <a:r>
              <a:t/>
            </a:r>
            <a:endParaRPr b="0" i="0" sz="11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If r</a:t>
            </a:r>
            <a:r>
              <a:rPr b="0" baseline="-25000" i="0" lang="en-US" sz="1800" u="none">
                <a:solidFill>
                  <a:schemeClr val="dk1"/>
                </a:solidFill>
                <a:latin typeface="Tahoma"/>
                <a:ea typeface="Tahoma"/>
                <a:cs typeface="Tahoma"/>
                <a:sym typeface="Tahoma"/>
              </a:rPr>
              <a:t>A,B</a:t>
            </a:r>
            <a:r>
              <a:rPr b="0" i="0" lang="en-US" sz="1800" u="none">
                <a:solidFill>
                  <a:schemeClr val="dk1"/>
                </a:solidFill>
                <a:latin typeface="Tahoma"/>
                <a:ea typeface="Tahoma"/>
                <a:cs typeface="Tahoma"/>
                <a:sym typeface="Tahoma"/>
              </a:rPr>
              <a:t> &gt; 0, A and B are positively correlated (A’s values increase as B’s).  The higher the value, the stronger correlation. </a:t>
            </a:r>
            <a:r>
              <a:rPr b="0" i="0" lang="en-US" sz="1800" u="none">
                <a:solidFill>
                  <a:schemeClr val="dk1"/>
                </a:solidFill>
                <a:latin typeface="Arial"/>
                <a:ea typeface="Arial"/>
                <a:cs typeface="Arial"/>
                <a:sym typeface="Arial"/>
              </a:rPr>
              <a:t>Hence, a higher value may indicate that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(or </a:t>
            </a:r>
            <a:r>
              <a:rPr b="0" i="1" lang="en-US" sz="1800" u="none">
                <a:solidFill>
                  <a:schemeClr val="dk1"/>
                </a:solidFill>
                <a:latin typeface="Arial"/>
                <a:ea typeface="Arial"/>
                <a:cs typeface="Arial"/>
                <a:sym typeface="Arial"/>
              </a:rPr>
              <a:t>B</a:t>
            </a:r>
            <a:r>
              <a:rPr b="0" i="0" lang="en-US" sz="1800" u="none">
                <a:solidFill>
                  <a:schemeClr val="dk1"/>
                </a:solidFill>
                <a:latin typeface="Arial"/>
                <a:ea typeface="Arial"/>
                <a:cs typeface="Arial"/>
                <a:sym typeface="Arial"/>
              </a:rPr>
              <a:t>) may be removed as a redundancy.</a:t>
            </a:r>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r</a:t>
            </a:r>
            <a:r>
              <a:rPr b="0" baseline="-25000" i="0" lang="en-US" sz="1800" u="none">
                <a:solidFill>
                  <a:schemeClr val="dk1"/>
                </a:solidFill>
                <a:latin typeface="Tahoma"/>
                <a:ea typeface="Tahoma"/>
                <a:cs typeface="Tahoma"/>
                <a:sym typeface="Tahoma"/>
              </a:rPr>
              <a:t>A,B</a:t>
            </a:r>
            <a:r>
              <a:rPr b="0" i="0" lang="en-US" sz="1800" u="none">
                <a:solidFill>
                  <a:schemeClr val="dk1"/>
                </a:solidFill>
                <a:latin typeface="Tahoma"/>
                <a:ea typeface="Tahoma"/>
                <a:cs typeface="Tahoma"/>
                <a:sym typeface="Tahoma"/>
              </a:rPr>
              <a:t> = 0: independent(no correlation); </a:t>
            </a:r>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 r</a:t>
            </a:r>
            <a:r>
              <a:rPr b="0" baseline="-25000" i="0" lang="en-US" sz="1800" u="none">
                <a:solidFill>
                  <a:schemeClr val="dk1"/>
                </a:solidFill>
                <a:latin typeface="Tahoma"/>
                <a:ea typeface="Tahoma"/>
                <a:cs typeface="Tahoma"/>
                <a:sym typeface="Tahoma"/>
              </a:rPr>
              <a:t>A,B</a:t>
            </a:r>
            <a:r>
              <a:rPr b="0" i="0" lang="en-US" sz="1800" u="none">
                <a:solidFill>
                  <a:schemeClr val="dk1"/>
                </a:solidFill>
                <a:latin typeface="Tahoma"/>
                <a:ea typeface="Tahoma"/>
                <a:cs typeface="Tahoma"/>
                <a:sym typeface="Tahoma"/>
              </a:rPr>
              <a:t> &lt; 0: negatively correlated (A’s values increase as B’s decrease). </a:t>
            </a:r>
            <a:r>
              <a:rPr b="0" i="0" lang="en-US" sz="1800" u="none">
                <a:solidFill>
                  <a:schemeClr val="dk1"/>
                </a:solidFill>
                <a:latin typeface="Arial"/>
                <a:ea typeface="Arial"/>
                <a:cs typeface="Arial"/>
                <a:sym typeface="Arial"/>
              </a:rPr>
              <a:t>This means that each attribute discourages the other</a:t>
            </a:r>
            <a:endParaRPr/>
          </a:p>
        </p:txBody>
      </p:sp>
      <p:pic>
        <p:nvPicPr>
          <p:cNvPr id="463" name="Google Shape;463;p57"/>
          <p:cNvPicPr preferRelativeResize="0"/>
          <p:nvPr/>
        </p:nvPicPr>
        <p:blipFill rotWithShape="1">
          <a:blip r:embed="rId3">
            <a:alphaModFix/>
          </a:blip>
          <a:srcRect b="0" l="0" r="0" t="0"/>
          <a:stretch/>
        </p:blipFill>
        <p:spPr>
          <a:xfrm>
            <a:off x="569900" y="2205575"/>
            <a:ext cx="7677150" cy="2214025"/>
          </a:xfrm>
          <a:prstGeom prst="rect">
            <a:avLst/>
          </a:prstGeom>
          <a:noFill/>
          <a:ln>
            <a:noFill/>
          </a:ln>
        </p:spPr>
      </p:pic>
      <p:pic>
        <p:nvPicPr>
          <p:cNvPr id="464" name="Google Shape;464;p57"/>
          <p:cNvPicPr preferRelativeResize="0"/>
          <p:nvPr/>
        </p:nvPicPr>
        <p:blipFill rotWithShape="1">
          <a:blip r:embed="rId4">
            <a:alphaModFix/>
          </a:blip>
          <a:srcRect b="0" l="0" r="0" t="0"/>
          <a:stretch/>
        </p:blipFill>
        <p:spPr>
          <a:xfrm>
            <a:off x="2667000" y="4152900"/>
            <a:ext cx="3028950" cy="266700"/>
          </a:xfrm>
          <a:prstGeom prst="rect">
            <a:avLst/>
          </a:prstGeom>
          <a:noFill/>
          <a:ln>
            <a:noFill/>
          </a:ln>
        </p:spPr>
      </p:pic>
      <p:pic>
        <p:nvPicPr>
          <p:cNvPr id="465" name="Google Shape;465;p57"/>
          <p:cNvPicPr preferRelativeResize="0"/>
          <p:nvPr/>
        </p:nvPicPr>
        <p:blipFill rotWithShape="1">
          <a:blip r:embed="rId5">
            <a:alphaModFix/>
          </a:blip>
          <a:srcRect b="0" l="0" r="0" t="0"/>
          <a:stretch/>
        </p:blipFill>
        <p:spPr>
          <a:xfrm>
            <a:off x="609600" y="4419600"/>
            <a:ext cx="1905000" cy="304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9" name="Shape 469"/>
        <p:cNvGrpSpPr/>
        <p:nvPr/>
      </p:nvGrpSpPr>
      <p:grpSpPr>
        <a:xfrm>
          <a:off x="0" y="0"/>
          <a:ext cx="0" cy="0"/>
          <a:chOff x="0" y="0"/>
          <a:chExt cx="0" cy="0"/>
        </a:xfrm>
      </p:grpSpPr>
      <p:sp>
        <p:nvSpPr>
          <p:cNvPr id="470" name="Google Shape;470;p58"/>
          <p:cNvSpPr txBox="1"/>
          <p:nvPr/>
        </p:nvSpPr>
        <p:spPr>
          <a:xfrm>
            <a:off x="7239000" y="63246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71" name="Google Shape;471;p58"/>
          <p:cNvSpPr txBox="1"/>
          <p:nvPr>
            <p:ph type="title"/>
          </p:nvPr>
        </p:nvSpPr>
        <p:spPr>
          <a:xfrm>
            <a:off x="609600" y="228600"/>
            <a:ext cx="77931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000" u="none">
                <a:solidFill>
                  <a:schemeClr val="dk2"/>
                </a:solidFill>
                <a:latin typeface="Tahoma"/>
                <a:ea typeface="Tahoma"/>
                <a:cs typeface="Tahoma"/>
                <a:sym typeface="Tahoma"/>
              </a:rPr>
              <a:t>Covariance for Numerical Data</a:t>
            </a:r>
            <a:endParaRPr sz="3400"/>
          </a:p>
        </p:txBody>
      </p:sp>
      <p:sp>
        <p:nvSpPr>
          <p:cNvPr id="472" name="Google Shape;472;p58"/>
          <p:cNvSpPr txBox="1"/>
          <p:nvPr>
            <p:ph idx="1" type="body"/>
          </p:nvPr>
        </p:nvSpPr>
        <p:spPr>
          <a:xfrm>
            <a:off x="11100" y="1383200"/>
            <a:ext cx="9144000" cy="5631900"/>
          </a:xfrm>
          <a:prstGeom prst="rect">
            <a:avLst/>
          </a:prstGeom>
          <a:noFill/>
          <a:ln>
            <a:noFill/>
          </a:ln>
        </p:spPr>
        <p:txBody>
          <a:bodyPr anchorCtr="0" anchor="t" bIns="45700" lIns="91425" spcFirstLastPara="1" rIns="91425" wrap="square" tIns="45700">
            <a:noAutofit/>
          </a:bodyPr>
          <a:lstStyle/>
          <a:p>
            <a:pPr indent="-336550" lvl="0" marL="342900" rtl="0" algn="l">
              <a:lnSpc>
                <a:spcPct val="100000"/>
              </a:lnSpc>
              <a:spcBef>
                <a:spcPts val="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In probability theory and statistics, correlation and covariance are two similar measures for assessing how much two attributes change together. </a:t>
            </a:r>
            <a:endParaRPr sz="2700"/>
          </a:p>
          <a:p>
            <a:pPr indent="-336550" lvl="0" marL="342900" rtl="0" algn="l">
              <a:lnSpc>
                <a:spcPct val="100000"/>
              </a:lnSpc>
              <a:spcBef>
                <a:spcPts val="36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Consider two numeric attributes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a:t>
            </a:r>
            <a:r>
              <a:rPr b="0" i="0" lang="en-US" sz="1700" u="none">
                <a:solidFill>
                  <a:schemeClr val="dk1"/>
                </a:solidFill>
                <a:latin typeface="Arial"/>
                <a:ea typeface="Arial"/>
                <a:cs typeface="Arial"/>
                <a:sym typeface="Arial"/>
              </a:rPr>
              <a:t>, and a set of </a:t>
            </a:r>
            <a:r>
              <a:rPr b="0" i="1" lang="en-US" sz="1700" u="none">
                <a:solidFill>
                  <a:schemeClr val="dk1"/>
                </a:solidFill>
                <a:latin typeface="Arial"/>
                <a:ea typeface="Arial"/>
                <a:cs typeface="Arial"/>
                <a:sym typeface="Arial"/>
              </a:rPr>
              <a:t>n </a:t>
            </a:r>
            <a:r>
              <a:rPr b="0" i="0" lang="en-US" sz="1700" u="none">
                <a:solidFill>
                  <a:schemeClr val="dk1"/>
                </a:solidFill>
                <a:latin typeface="Arial"/>
                <a:ea typeface="Arial"/>
                <a:cs typeface="Arial"/>
                <a:sym typeface="Arial"/>
              </a:rPr>
              <a:t>observations {(</a:t>
            </a:r>
            <a:r>
              <a:rPr b="0" i="1" lang="en-US" sz="1700" u="none">
                <a:solidFill>
                  <a:schemeClr val="dk1"/>
                </a:solidFill>
                <a:latin typeface="Arial"/>
                <a:ea typeface="Arial"/>
                <a:cs typeface="Arial"/>
                <a:sym typeface="Arial"/>
              </a:rPr>
              <a:t>a</a:t>
            </a:r>
            <a:r>
              <a:rPr b="0" i="0" lang="en-US" sz="1700" u="none">
                <a:solidFill>
                  <a:schemeClr val="dk1"/>
                </a:solidFill>
                <a:latin typeface="Arial"/>
                <a:ea typeface="Arial"/>
                <a:cs typeface="Arial"/>
                <a:sym typeface="Arial"/>
              </a:rPr>
              <a:t>1,</a:t>
            </a:r>
            <a:r>
              <a:rPr b="0" i="1" lang="en-US" sz="1700" u="none">
                <a:solidFill>
                  <a:schemeClr val="dk1"/>
                </a:solidFill>
                <a:latin typeface="Arial"/>
                <a:ea typeface="Arial"/>
                <a:cs typeface="Arial"/>
                <a:sym typeface="Arial"/>
              </a:rPr>
              <a:t>b</a:t>
            </a:r>
            <a:r>
              <a:rPr b="0" i="0" lang="en-US" sz="1700" u="none">
                <a:solidFill>
                  <a:schemeClr val="dk1"/>
                </a:solidFill>
                <a:latin typeface="Arial"/>
                <a:ea typeface="Arial"/>
                <a:cs typeface="Arial"/>
                <a:sym typeface="Arial"/>
              </a:rPr>
              <a:t>1),(a2,b2)…, (</a:t>
            </a:r>
            <a:r>
              <a:rPr b="0" i="1" lang="en-US" sz="1700" u="none">
                <a:solidFill>
                  <a:schemeClr val="dk1"/>
                </a:solidFill>
                <a:latin typeface="Arial"/>
                <a:ea typeface="Arial"/>
                <a:cs typeface="Arial"/>
                <a:sym typeface="Arial"/>
              </a:rPr>
              <a:t>an</a:t>
            </a:r>
            <a:r>
              <a:rPr b="0" i="0" lang="en-US" sz="1700" u="none">
                <a:solidFill>
                  <a:schemeClr val="dk1"/>
                </a:solidFill>
                <a:latin typeface="Arial"/>
                <a:ea typeface="Arial"/>
                <a:cs typeface="Arial"/>
                <a:sym typeface="Arial"/>
              </a:rPr>
              <a:t>,</a:t>
            </a:r>
            <a:r>
              <a:rPr b="0" i="1" lang="en-US" sz="1700" u="none">
                <a:solidFill>
                  <a:schemeClr val="dk1"/>
                </a:solidFill>
                <a:latin typeface="Arial"/>
                <a:ea typeface="Arial"/>
                <a:cs typeface="Arial"/>
                <a:sym typeface="Arial"/>
              </a:rPr>
              <a:t>bn)}</a:t>
            </a:r>
            <a:r>
              <a:rPr b="0" i="0" lang="en-US" sz="1700" u="none">
                <a:solidFill>
                  <a:schemeClr val="dk1"/>
                </a:solidFill>
                <a:latin typeface="Arial"/>
                <a:ea typeface="Arial"/>
                <a:cs typeface="Arial"/>
                <a:sym typeface="Arial"/>
              </a:rPr>
              <a:t> </a:t>
            </a:r>
            <a:endParaRPr b="0" i="0" sz="1700" u="none">
              <a:solidFill>
                <a:schemeClr val="dk1"/>
              </a:solidFill>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336550" lvl="0" marL="342900" rtl="0" algn="l">
              <a:lnSpc>
                <a:spcPct val="100000"/>
              </a:lnSpc>
              <a:spcBef>
                <a:spcPts val="36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The mean values of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a:t>
            </a:r>
            <a:r>
              <a:rPr b="0" i="0" lang="en-US" sz="1700" u="none">
                <a:solidFill>
                  <a:schemeClr val="dk1"/>
                </a:solidFill>
                <a:latin typeface="Arial"/>
                <a:ea typeface="Arial"/>
                <a:cs typeface="Arial"/>
                <a:sym typeface="Arial"/>
              </a:rPr>
              <a:t>, respectively, are also known as the </a:t>
            </a:r>
            <a:r>
              <a:rPr b="1" i="0" lang="en-US" sz="1700" u="none">
                <a:solidFill>
                  <a:schemeClr val="dk1"/>
                </a:solidFill>
                <a:latin typeface="Arial"/>
                <a:ea typeface="Arial"/>
                <a:cs typeface="Arial"/>
                <a:sym typeface="Arial"/>
              </a:rPr>
              <a:t>expected values </a:t>
            </a:r>
            <a:r>
              <a:rPr b="0" i="0" lang="en-US" sz="1700" u="none">
                <a:solidFill>
                  <a:schemeClr val="dk1"/>
                </a:solidFill>
                <a:latin typeface="Arial"/>
                <a:ea typeface="Arial"/>
                <a:cs typeface="Arial"/>
                <a:sym typeface="Arial"/>
              </a:rPr>
              <a:t>on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a:t>
            </a:r>
            <a:r>
              <a:rPr b="0" i="0" lang="en-US" sz="1700" u="none">
                <a:solidFill>
                  <a:schemeClr val="dk1"/>
                </a:solidFill>
                <a:latin typeface="Arial"/>
                <a:ea typeface="Arial"/>
                <a:cs typeface="Arial"/>
                <a:sym typeface="Arial"/>
              </a:rPr>
              <a:t>, that is,                           and</a:t>
            </a:r>
            <a:endParaRPr sz="2700"/>
          </a:p>
          <a:p>
            <a:pPr indent="-274320" lvl="0" marL="342900" rtl="0" algn="l">
              <a:lnSpc>
                <a:spcPct val="100000"/>
              </a:lnSpc>
              <a:spcBef>
                <a:spcPts val="360"/>
              </a:spcBef>
              <a:spcAft>
                <a:spcPts val="0"/>
              </a:spcAft>
              <a:buClr>
                <a:schemeClr val="folHlink"/>
              </a:buClr>
              <a:buSzPts val="1080"/>
              <a:buFont typeface="Noto Sans Symbols"/>
              <a:buNone/>
            </a:pPr>
            <a:r>
              <a:t/>
            </a:r>
            <a:endParaRPr b="0" i="0" sz="17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7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700" u="none">
              <a:solidFill>
                <a:schemeClr val="dk1"/>
              </a:solidFill>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336550" lvl="0" marL="342900" rtl="0" algn="l">
              <a:lnSpc>
                <a:spcPct val="100000"/>
              </a:lnSpc>
              <a:spcBef>
                <a:spcPts val="36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Also it can be shown that</a:t>
            </a:r>
            <a:endParaRPr sz="2700"/>
          </a:p>
          <a:p>
            <a:pPr indent="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274320" lvl="0" marL="342900" rtl="0" algn="l">
              <a:lnSpc>
                <a:spcPct val="100000"/>
              </a:lnSpc>
              <a:spcBef>
                <a:spcPts val="360"/>
              </a:spcBef>
              <a:spcAft>
                <a:spcPts val="0"/>
              </a:spcAft>
              <a:buSzPts val="1080"/>
              <a:buNone/>
            </a:pPr>
            <a:r>
              <a:t/>
            </a:r>
            <a:endParaRPr b="0" i="0" sz="1700" u="none">
              <a:solidFill>
                <a:schemeClr val="dk1"/>
              </a:solidFill>
              <a:latin typeface="Tahoma"/>
              <a:ea typeface="Tahoma"/>
              <a:cs typeface="Tahoma"/>
              <a:sym typeface="Tahoma"/>
            </a:endParaRPr>
          </a:p>
        </p:txBody>
      </p:sp>
      <p:pic>
        <p:nvPicPr>
          <p:cNvPr id="473" name="Google Shape;473;p58"/>
          <p:cNvPicPr preferRelativeResize="0"/>
          <p:nvPr/>
        </p:nvPicPr>
        <p:blipFill rotWithShape="1">
          <a:blip r:embed="rId3">
            <a:alphaModFix/>
          </a:blip>
          <a:srcRect b="0" l="0" r="0" t="0"/>
          <a:stretch/>
        </p:blipFill>
        <p:spPr>
          <a:xfrm>
            <a:off x="1841625" y="3192575"/>
            <a:ext cx="1339852" cy="609600"/>
          </a:xfrm>
          <a:prstGeom prst="rect">
            <a:avLst/>
          </a:prstGeom>
          <a:noFill/>
          <a:ln>
            <a:noFill/>
          </a:ln>
        </p:spPr>
      </p:pic>
      <p:pic>
        <p:nvPicPr>
          <p:cNvPr id="474" name="Google Shape;474;p58"/>
          <p:cNvPicPr preferRelativeResize="0"/>
          <p:nvPr/>
        </p:nvPicPr>
        <p:blipFill rotWithShape="1">
          <a:blip r:embed="rId4">
            <a:alphaModFix/>
          </a:blip>
          <a:srcRect b="0" l="0" r="0" t="0"/>
          <a:stretch/>
        </p:blipFill>
        <p:spPr>
          <a:xfrm>
            <a:off x="3875900" y="3200400"/>
            <a:ext cx="1392223" cy="609600"/>
          </a:xfrm>
          <a:prstGeom prst="rect">
            <a:avLst/>
          </a:prstGeom>
          <a:noFill/>
          <a:ln>
            <a:noFill/>
          </a:ln>
        </p:spPr>
      </p:pic>
      <p:pic>
        <p:nvPicPr>
          <p:cNvPr id="475" name="Google Shape;475;p58"/>
          <p:cNvPicPr preferRelativeResize="0"/>
          <p:nvPr/>
        </p:nvPicPr>
        <p:blipFill rotWithShape="1">
          <a:blip r:embed="rId5">
            <a:alphaModFix/>
          </a:blip>
          <a:srcRect b="0" l="0" r="0" t="0"/>
          <a:stretch/>
        </p:blipFill>
        <p:spPr>
          <a:xfrm>
            <a:off x="535375" y="4269375"/>
            <a:ext cx="6460626" cy="1333150"/>
          </a:xfrm>
          <a:prstGeom prst="rect">
            <a:avLst/>
          </a:prstGeom>
          <a:noFill/>
          <a:ln>
            <a:noFill/>
          </a:ln>
        </p:spPr>
      </p:pic>
      <p:pic>
        <p:nvPicPr>
          <p:cNvPr id="476" name="Google Shape;476;p58"/>
          <p:cNvPicPr preferRelativeResize="0"/>
          <p:nvPr/>
        </p:nvPicPr>
        <p:blipFill rotWithShape="1">
          <a:blip r:embed="rId6">
            <a:alphaModFix/>
          </a:blip>
          <a:srcRect b="0" l="0" r="0" t="0"/>
          <a:stretch/>
        </p:blipFill>
        <p:spPr>
          <a:xfrm>
            <a:off x="3495250" y="6246813"/>
            <a:ext cx="2356751" cy="536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0" name="Shape 480"/>
        <p:cNvGrpSpPr/>
        <p:nvPr/>
      </p:nvGrpSpPr>
      <p:grpSpPr>
        <a:xfrm>
          <a:off x="0" y="0"/>
          <a:ext cx="0" cy="0"/>
          <a:chOff x="0" y="0"/>
          <a:chExt cx="0" cy="0"/>
        </a:xfrm>
      </p:grpSpPr>
      <p:sp>
        <p:nvSpPr>
          <p:cNvPr id="481" name="Google Shape;481;p59"/>
          <p:cNvSpPr txBox="1"/>
          <p:nvPr/>
        </p:nvSpPr>
        <p:spPr>
          <a:xfrm>
            <a:off x="7239000" y="63246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82" name="Google Shape;482;p59"/>
          <p:cNvSpPr txBox="1"/>
          <p:nvPr>
            <p:ph type="title"/>
          </p:nvPr>
        </p:nvSpPr>
        <p:spPr>
          <a:xfrm>
            <a:off x="609600" y="-76200"/>
            <a:ext cx="77931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000" u="none">
                <a:solidFill>
                  <a:schemeClr val="dk2"/>
                </a:solidFill>
                <a:latin typeface="Tahoma"/>
                <a:ea typeface="Tahoma"/>
                <a:cs typeface="Tahoma"/>
                <a:sym typeface="Tahoma"/>
              </a:rPr>
              <a:t>Covariance for Numerical Data</a:t>
            </a:r>
            <a:endParaRPr sz="3400"/>
          </a:p>
        </p:txBody>
      </p:sp>
      <p:sp>
        <p:nvSpPr>
          <p:cNvPr id="483" name="Google Shape;483;p59"/>
          <p:cNvSpPr txBox="1"/>
          <p:nvPr>
            <p:ph idx="1" type="body"/>
          </p:nvPr>
        </p:nvSpPr>
        <p:spPr>
          <a:xfrm>
            <a:off x="11099" y="690550"/>
            <a:ext cx="9433200" cy="53340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360"/>
              </a:spcBef>
              <a:spcAft>
                <a:spcPts val="0"/>
              </a:spcAft>
              <a:buSzPts val="1080"/>
              <a:buNone/>
            </a:pPr>
            <a:r>
              <a:t/>
            </a:r>
            <a:endParaRPr sz="2700"/>
          </a:p>
          <a:p>
            <a:pPr indent="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336550" lvl="0" marL="342900" rtl="0" algn="l">
              <a:lnSpc>
                <a:spcPct val="100000"/>
              </a:lnSpc>
              <a:spcBef>
                <a:spcPts val="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For two attributes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 </a:t>
            </a:r>
            <a:r>
              <a:rPr b="0" i="0" lang="en-US" sz="1700" u="none">
                <a:solidFill>
                  <a:schemeClr val="dk1"/>
                </a:solidFill>
                <a:latin typeface="Arial"/>
                <a:ea typeface="Arial"/>
                <a:cs typeface="Arial"/>
                <a:sym typeface="Arial"/>
              </a:rPr>
              <a:t>that tend to change together, if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is larger than     (the expected value of </a:t>
            </a:r>
            <a:r>
              <a:rPr b="0" i="1" lang="en-US" sz="1700" u="none">
                <a:solidFill>
                  <a:schemeClr val="dk1"/>
                </a:solidFill>
                <a:latin typeface="Arial"/>
                <a:ea typeface="Arial"/>
                <a:cs typeface="Arial"/>
                <a:sym typeface="Arial"/>
              </a:rPr>
              <a:t>A</a:t>
            </a:r>
            <a:r>
              <a:rPr b="0" i="0" lang="en-US" sz="1700" u="none">
                <a:solidFill>
                  <a:schemeClr val="dk1"/>
                </a:solidFill>
                <a:latin typeface="Arial"/>
                <a:ea typeface="Arial"/>
                <a:cs typeface="Arial"/>
                <a:sym typeface="Arial"/>
              </a:rPr>
              <a:t>), then </a:t>
            </a:r>
            <a:r>
              <a:rPr b="0" i="1" lang="en-US" sz="1700" u="none">
                <a:solidFill>
                  <a:schemeClr val="dk1"/>
                </a:solidFill>
                <a:latin typeface="Arial"/>
                <a:ea typeface="Arial"/>
                <a:cs typeface="Arial"/>
                <a:sym typeface="Arial"/>
              </a:rPr>
              <a:t>B </a:t>
            </a:r>
            <a:r>
              <a:rPr b="0" i="0" lang="en-US" sz="1700" u="none">
                <a:solidFill>
                  <a:schemeClr val="dk1"/>
                </a:solidFill>
                <a:latin typeface="Arial"/>
                <a:ea typeface="Arial"/>
                <a:cs typeface="Arial"/>
                <a:sym typeface="Arial"/>
              </a:rPr>
              <a:t>is likely to be larger than     (the expected value of </a:t>
            </a:r>
            <a:r>
              <a:rPr b="0" i="1" lang="en-US" sz="1700" u="none">
                <a:solidFill>
                  <a:schemeClr val="dk1"/>
                </a:solidFill>
                <a:latin typeface="Arial"/>
                <a:ea typeface="Arial"/>
                <a:cs typeface="Arial"/>
                <a:sym typeface="Arial"/>
              </a:rPr>
              <a:t>B</a:t>
            </a:r>
            <a:r>
              <a:rPr b="0" i="0" lang="en-US" sz="1700" u="none">
                <a:solidFill>
                  <a:schemeClr val="dk1"/>
                </a:solidFill>
                <a:latin typeface="Arial"/>
                <a:ea typeface="Arial"/>
                <a:cs typeface="Arial"/>
                <a:sym typeface="Arial"/>
              </a:rPr>
              <a:t>).</a:t>
            </a:r>
            <a:endParaRPr sz="2700"/>
          </a:p>
          <a:p>
            <a:pPr indent="-342900" lvl="0" marL="342900" rtl="0" algn="l">
              <a:lnSpc>
                <a:spcPct val="100000"/>
              </a:lnSpc>
              <a:spcBef>
                <a:spcPts val="0"/>
              </a:spcBef>
              <a:spcAft>
                <a:spcPts val="0"/>
              </a:spcAft>
              <a:buSzPts val="1080"/>
              <a:buNone/>
            </a:pPr>
            <a:r>
              <a:rPr b="0" i="0" lang="en-US" sz="1700" u="none">
                <a:solidFill>
                  <a:schemeClr val="dk1"/>
                </a:solidFill>
                <a:latin typeface="Arial"/>
                <a:ea typeface="Arial"/>
                <a:cs typeface="Arial"/>
                <a:sym typeface="Arial"/>
              </a:rPr>
              <a:t>      Therefore, the covariance between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 </a:t>
            </a:r>
            <a:r>
              <a:rPr b="0" i="0" lang="en-US" sz="1700" u="none">
                <a:solidFill>
                  <a:schemeClr val="dk1"/>
                </a:solidFill>
                <a:latin typeface="Arial"/>
                <a:ea typeface="Arial"/>
                <a:cs typeface="Arial"/>
                <a:sym typeface="Arial"/>
              </a:rPr>
              <a:t>is </a:t>
            </a:r>
            <a:r>
              <a:rPr b="0" i="1" lang="en-US" sz="1700" u="none">
                <a:solidFill>
                  <a:schemeClr val="dk1"/>
                </a:solidFill>
                <a:latin typeface="Arial"/>
                <a:ea typeface="Arial"/>
                <a:cs typeface="Arial"/>
                <a:sym typeface="Arial"/>
              </a:rPr>
              <a:t>positive</a:t>
            </a:r>
            <a:r>
              <a:rPr b="0" i="0" lang="en-US" sz="1700" u="none">
                <a:solidFill>
                  <a:schemeClr val="dk1"/>
                </a:solidFill>
                <a:latin typeface="Arial"/>
                <a:ea typeface="Arial"/>
                <a:cs typeface="Arial"/>
                <a:sym typeface="Arial"/>
              </a:rPr>
              <a:t>. </a:t>
            </a:r>
            <a:endParaRPr b="0" i="0" sz="1700" u="none">
              <a:solidFill>
                <a:schemeClr val="dk1"/>
              </a:solidFill>
              <a:latin typeface="Arial"/>
              <a:ea typeface="Arial"/>
              <a:cs typeface="Arial"/>
              <a:sym typeface="Arial"/>
            </a:endParaRPr>
          </a:p>
          <a:p>
            <a:pPr indent="-34290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336550" lvl="0" marL="342900" rtl="0" algn="l">
              <a:lnSpc>
                <a:spcPct val="100000"/>
              </a:lnSpc>
              <a:spcBef>
                <a:spcPts val="36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On the other hand, if one of the attributes tends to be above its expected value when the other attribute is below its expected value, then the covariance of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 </a:t>
            </a:r>
            <a:r>
              <a:rPr b="0" i="0" lang="en-US" sz="1700" u="none">
                <a:solidFill>
                  <a:schemeClr val="dk1"/>
                </a:solidFill>
                <a:latin typeface="Arial"/>
                <a:ea typeface="Arial"/>
                <a:cs typeface="Arial"/>
                <a:sym typeface="Arial"/>
              </a:rPr>
              <a:t>is </a:t>
            </a:r>
            <a:r>
              <a:rPr b="0" i="1" lang="en-US" sz="1700" u="none">
                <a:solidFill>
                  <a:schemeClr val="dk1"/>
                </a:solidFill>
                <a:latin typeface="Arial"/>
                <a:ea typeface="Arial"/>
                <a:cs typeface="Arial"/>
                <a:sym typeface="Arial"/>
              </a:rPr>
              <a:t>negative</a:t>
            </a:r>
            <a:r>
              <a:rPr b="0" i="0" lang="en-US" sz="1700" u="none">
                <a:solidFill>
                  <a:schemeClr val="dk1"/>
                </a:solidFill>
                <a:latin typeface="Arial"/>
                <a:ea typeface="Arial"/>
                <a:cs typeface="Arial"/>
                <a:sym typeface="Arial"/>
              </a:rPr>
              <a:t>.</a:t>
            </a:r>
            <a:endParaRPr b="0" i="0" sz="1700" u="none">
              <a:solidFill>
                <a:schemeClr val="dk1"/>
              </a:solidFill>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700">
              <a:latin typeface="Arial"/>
              <a:ea typeface="Arial"/>
              <a:cs typeface="Arial"/>
              <a:sym typeface="Arial"/>
            </a:endParaRPr>
          </a:p>
          <a:p>
            <a:pPr indent="-336550" lvl="0" marL="342900" rtl="0" algn="l">
              <a:lnSpc>
                <a:spcPct val="100000"/>
              </a:lnSpc>
              <a:spcBef>
                <a:spcPts val="0"/>
              </a:spcBef>
              <a:spcAft>
                <a:spcPts val="0"/>
              </a:spcAft>
              <a:buClr>
                <a:schemeClr val="folHlink"/>
              </a:buClr>
              <a:buSzPts val="980"/>
              <a:buFont typeface="Noto Sans Symbols"/>
              <a:buChar char="■"/>
            </a:pPr>
            <a:r>
              <a:rPr b="0" i="0" lang="en-US" sz="1700" u="none">
                <a:solidFill>
                  <a:schemeClr val="dk1"/>
                </a:solidFill>
                <a:latin typeface="Arial"/>
                <a:ea typeface="Arial"/>
                <a:cs typeface="Arial"/>
                <a:sym typeface="Arial"/>
              </a:rPr>
              <a:t>If </a:t>
            </a:r>
            <a:r>
              <a:rPr b="0" i="1" lang="en-US" sz="1700" u="none">
                <a:solidFill>
                  <a:schemeClr val="dk1"/>
                </a:solidFill>
                <a:latin typeface="Arial"/>
                <a:ea typeface="Arial"/>
                <a:cs typeface="Arial"/>
                <a:sym typeface="Arial"/>
              </a:rPr>
              <a:t>A </a:t>
            </a:r>
            <a:r>
              <a:rPr b="0" i="0" lang="en-US" sz="1700" u="none">
                <a:solidFill>
                  <a:schemeClr val="dk1"/>
                </a:solidFill>
                <a:latin typeface="Arial"/>
                <a:ea typeface="Arial"/>
                <a:cs typeface="Arial"/>
                <a:sym typeface="Arial"/>
              </a:rPr>
              <a:t>and </a:t>
            </a:r>
            <a:r>
              <a:rPr b="0" i="1" lang="en-US" sz="1700" u="none">
                <a:solidFill>
                  <a:schemeClr val="dk1"/>
                </a:solidFill>
                <a:latin typeface="Arial"/>
                <a:ea typeface="Arial"/>
                <a:cs typeface="Arial"/>
                <a:sym typeface="Arial"/>
              </a:rPr>
              <a:t>B </a:t>
            </a:r>
            <a:r>
              <a:rPr b="0" i="0" lang="en-US" sz="1700" u="none">
                <a:solidFill>
                  <a:schemeClr val="dk1"/>
                </a:solidFill>
                <a:latin typeface="Arial"/>
                <a:ea typeface="Arial"/>
                <a:cs typeface="Arial"/>
                <a:sym typeface="Arial"/>
              </a:rPr>
              <a:t>are </a:t>
            </a:r>
            <a:r>
              <a:rPr b="0" i="1" lang="en-US" sz="1700" u="none">
                <a:solidFill>
                  <a:schemeClr val="dk1"/>
                </a:solidFill>
                <a:latin typeface="Arial"/>
                <a:ea typeface="Arial"/>
                <a:cs typeface="Arial"/>
                <a:sym typeface="Arial"/>
              </a:rPr>
              <a:t>independent </a:t>
            </a:r>
            <a:r>
              <a:rPr b="0" i="0" lang="en-US" sz="1700" u="none">
                <a:solidFill>
                  <a:schemeClr val="dk1"/>
                </a:solidFill>
                <a:latin typeface="Arial"/>
                <a:ea typeface="Arial"/>
                <a:cs typeface="Arial"/>
                <a:sym typeface="Arial"/>
              </a:rPr>
              <a:t>(i.e., they do not have correlation), then </a:t>
            </a:r>
            <a:r>
              <a:rPr b="0" i="1" lang="en-US" sz="1700" u="none">
                <a:solidFill>
                  <a:schemeClr val="dk1"/>
                </a:solidFill>
                <a:latin typeface="Arial"/>
                <a:ea typeface="Arial"/>
                <a:cs typeface="Arial"/>
                <a:sym typeface="Arial"/>
              </a:rPr>
              <a:t>E</a:t>
            </a:r>
            <a:r>
              <a:rPr b="0" i="0" lang="en-US" sz="1700" u="none">
                <a:solidFill>
                  <a:schemeClr val="dk1"/>
                </a:solidFill>
                <a:latin typeface="Arial"/>
                <a:ea typeface="Arial"/>
                <a:cs typeface="Arial"/>
                <a:sym typeface="Arial"/>
              </a:rPr>
              <a:t>(</a:t>
            </a:r>
            <a:r>
              <a:rPr b="0" i="1" lang="en-US" sz="1700" u="none">
                <a:solidFill>
                  <a:schemeClr val="dk1"/>
                </a:solidFill>
                <a:latin typeface="Arial"/>
                <a:ea typeface="Arial"/>
                <a:cs typeface="Arial"/>
                <a:sym typeface="Arial"/>
              </a:rPr>
              <a:t>A.B)=</a:t>
            </a:r>
            <a:r>
              <a:rPr b="0" i="0" lang="en-US" sz="1700" u="none">
                <a:solidFill>
                  <a:schemeClr val="dk1"/>
                </a:solidFill>
                <a:latin typeface="Arial"/>
                <a:ea typeface="Arial"/>
                <a:cs typeface="Arial"/>
                <a:sym typeface="Arial"/>
              </a:rPr>
              <a:t> </a:t>
            </a:r>
            <a:r>
              <a:rPr b="0" i="1" lang="en-US" sz="1700" u="none">
                <a:solidFill>
                  <a:schemeClr val="dk1"/>
                </a:solidFill>
                <a:latin typeface="Arial"/>
                <a:ea typeface="Arial"/>
                <a:cs typeface="Arial"/>
                <a:sym typeface="Arial"/>
              </a:rPr>
              <a:t>E</a:t>
            </a:r>
            <a:r>
              <a:rPr b="0" i="0" lang="en-US" sz="1700" u="none">
                <a:solidFill>
                  <a:schemeClr val="dk1"/>
                </a:solidFill>
                <a:latin typeface="Arial"/>
                <a:ea typeface="Arial"/>
                <a:cs typeface="Arial"/>
                <a:sym typeface="Arial"/>
              </a:rPr>
              <a:t>(</a:t>
            </a:r>
            <a:r>
              <a:rPr b="0" i="1" lang="en-US" sz="1700" u="none">
                <a:solidFill>
                  <a:schemeClr val="dk1"/>
                </a:solidFill>
                <a:latin typeface="Arial"/>
                <a:ea typeface="Arial"/>
                <a:cs typeface="Arial"/>
                <a:sym typeface="Arial"/>
              </a:rPr>
              <a:t>A</a:t>
            </a:r>
            <a:r>
              <a:rPr b="0" i="0" lang="en-US" sz="1700" u="none">
                <a:solidFill>
                  <a:schemeClr val="dk1"/>
                </a:solidFill>
                <a:latin typeface="Arial"/>
                <a:ea typeface="Arial"/>
                <a:cs typeface="Arial"/>
                <a:sym typeface="Arial"/>
              </a:rPr>
              <a:t>).</a:t>
            </a:r>
            <a:r>
              <a:rPr b="0" i="1" lang="en-US" sz="1700" u="none">
                <a:solidFill>
                  <a:schemeClr val="dk1"/>
                </a:solidFill>
                <a:latin typeface="Arial"/>
                <a:ea typeface="Arial"/>
                <a:cs typeface="Arial"/>
                <a:sym typeface="Arial"/>
              </a:rPr>
              <a:t>E(B)</a:t>
            </a:r>
            <a:r>
              <a:rPr b="0" i="0" lang="en-US" sz="1700" u="none">
                <a:solidFill>
                  <a:schemeClr val="dk1"/>
                </a:solidFill>
                <a:latin typeface="Arial"/>
                <a:ea typeface="Arial"/>
                <a:cs typeface="Arial"/>
                <a:sym typeface="Arial"/>
              </a:rPr>
              <a:t> Therefore, the covariance is </a:t>
            </a:r>
            <a:endParaRPr i="1" sz="1700">
              <a:latin typeface="Arial"/>
              <a:ea typeface="Arial"/>
              <a:cs typeface="Arial"/>
              <a:sym typeface="Arial"/>
            </a:endParaRPr>
          </a:p>
          <a:p>
            <a:pPr indent="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0" lvl="0" marL="342900" rtl="0" algn="l">
              <a:lnSpc>
                <a:spcPct val="100000"/>
              </a:lnSpc>
              <a:spcBef>
                <a:spcPts val="0"/>
              </a:spcBef>
              <a:spcAft>
                <a:spcPts val="0"/>
              </a:spcAft>
              <a:buSzPts val="1080"/>
              <a:buNone/>
            </a:pPr>
            <a:r>
              <a:t/>
            </a:r>
            <a:endParaRPr sz="1700">
              <a:latin typeface="Arial"/>
              <a:ea typeface="Arial"/>
              <a:cs typeface="Arial"/>
              <a:sym typeface="Arial"/>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700" u="none">
                <a:solidFill>
                  <a:schemeClr val="dk1"/>
                </a:solidFill>
                <a:latin typeface="Arial"/>
                <a:ea typeface="Arial"/>
                <a:cs typeface="Arial"/>
                <a:sym typeface="Arial"/>
              </a:rPr>
              <a:t>However, the converse is not true. </a:t>
            </a:r>
            <a:r>
              <a:rPr b="0" i="0" lang="en-US" sz="1500" u="none">
                <a:solidFill>
                  <a:schemeClr val="dk1"/>
                </a:solidFill>
                <a:latin typeface="Arial"/>
                <a:ea typeface="Arial"/>
                <a:cs typeface="Arial"/>
                <a:sym typeface="Arial"/>
              </a:rPr>
              <a:t>Some pairs of random variables (attributes) may have a covariance of 0 but are not independent</a:t>
            </a:r>
            <a:endParaRPr sz="2700"/>
          </a:p>
          <a:p>
            <a:pPr indent="-274320" lvl="0" marL="342900" rtl="0" algn="l">
              <a:lnSpc>
                <a:spcPct val="100000"/>
              </a:lnSpc>
              <a:spcBef>
                <a:spcPts val="360"/>
              </a:spcBef>
              <a:spcAft>
                <a:spcPts val="0"/>
              </a:spcAft>
              <a:buClr>
                <a:schemeClr val="folHlink"/>
              </a:buClr>
              <a:buSzPts val="1080"/>
              <a:buFont typeface="Noto Sans Symbols"/>
              <a:buNone/>
            </a:pPr>
            <a:r>
              <a:t/>
            </a:r>
            <a:endParaRPr b="0" i="0" sz="1700" u="none">
              <a:solidFill>
                <a:schemeClr val="dk1"/>
              </a:solidFill>
              <a:latin typeface="Tahoma"/>
              <a:ea typeface="Tahoma"/>
              <a:cs typeface="Tahoma"/>
              <a:sym typeface="Tahoma"/>
            </a:endParaRPr>
          </a:p>
          <a:p>
            <a:pPr indent="-285750" lvl="1" marL="742950" rtl="0" algn="l">
              <a:lnSpc>
                <a:spcPct val="110000"/>
              </a:lnSpc>
              <a:spcBef>
                <a:spcPts val="360"/>
              </a:spcBef>
              <a:spcAft>
                <a:spcPts val="0"/>
              </a:spcAft>
              <a:buSzPts val="990"/>
              <a:buNone/>
            </a:pPr>
            <a:r>
              <a:t/>
            </a:r>
            <a:endParaRPr b="0" i="0" sz="1700" u="none">
              <a:solidFill>
                <a:schemeClr val="dk1"/>
              </a:solidFill>
              <a:latin typeface="Tahoma"/>
              <a:ea typeface="Tahoma"/>
              <a:cs typeface="Tahoma"/>
              <a:sym typeface="Tahoma"/>
            </a:endParaRPr>
          </a:p>
          <a:p>
            <a:pPr indent="-285750" lvl="1" marL="742950" rtl="0" algn="l">
              <a:lnSpc>
                <a:spcPct val="110000"/>
              </a:lnSpc>
              <a:spcBef>
                <a:spcPts val="360"/>
              </a:spcBef>
              <a:spcAft>
                <a:spcPts val="0"/>
              </a:spcAft>
              <a:buSzPts val="990"/>
              <a:buNone/>
            </a:pPr>
            <a:r>
              <a:t/>
            </a:r>
            <a:endParaRPr b="0" i="0" sz="1700" u="none">
              <a:solidFill>
                <a:schemeClr val="dk1"/>
              </a:solidFill>
              <a:latin typeface="Tahoma"/>
              <a:ea typeface="Tahoma"/>
              <a:cs typeface="Tahoma"/>
              <a:sym typeface="Tahoma"/>
            </a:endParaRPr>
          </a:p>
          <a:p>
            <a:pPr indent="-285750" lvl="1" marL="742950" rtl="0" algn="l">
              <a:lnSpc>
                <a:spcPct val="110000"/>
              </a:lnSpc>
              <a:spcBef>
                <a:spcPts val="360"/>
              </a:spcBef>
              <a:spcAft>
                <a:spcPts val="0"/>
              </a:spcAft>
              <a:buSzPts val="990"/>
              <a:buNone/>
            </a:pPr>
            <a:r>
              <a:t/>
            </a:r>
            <a:endParaRPr b="0" i="0" sz="1700" u="none">
              <a:solidFill>
                <a:schemeClr val="dk1"/>
              </a:solidFill>
              <a:latin typeface="Tahoma"/>
              <a:ea typeface="Tahoma"/>
              <a:cs typeface="Tahoma"/>
              <a:sym typeface="Tahoma"/>
            </a:endParaRPr>
          </a:p>
          <a:p>
            <a:pPr indent="-285750" lvl="1" marL="742950" rtl="0" algn="l">
              <a:lnSpc>
                <a:spcPct val="110000"/>
              </a:lnSpc>
              <a:spcBef>
                <a:spcPts val="360"/>
              </a:spcBef>
              <a:spcAft>
                <a:spcPts val="0"/>
              </a:spcAft>
              <a:buSzPts val="990"/>
              <a:buNone/>
            </a:pPr>
            <a:r>
              <a:t/>
            </a:r>
            <a:endParaRPr b="0" i="0" sz="1700" u="none">
              <a:solidFill>
                <a:schemeClr val="dk1"/>
              </a:solidFill>
              <a:latin typeface="Tahoma"/>
              <a:ea typeface="Tahoma"/>
              <a:cs typeface="Tahoma"/>
              <a:sym typeface="Tahoma"/>
            </a:endParaRPr>
          </a:p>
          <a:p>
            <a:pPr indent="-274320" lvl="0" marL="342900" rtl="0" algn="l">
              <a:lnSpc>
                <a:spcPct val="100000"/>
              </a:lnSpc>
              <a:spcBef>
                <a:spcPts val="360"/>
              </a:spcBef>
              <a:spcAft>
                <a:spcPts val="0"/>
              </a:spcAft>
              <a:buSzPts val="1080"/>
              <a:buNone/>
            </a:pPr>
            <a:r>
              <a:t/>
            </a:r>
            <a:endParaRPr b="0" i="0" sz="1700" u="none">
              <a:solidFill>
                <a:schemeClr val="dk1"/>
              </a:solidFill>
              <a:latin typeface="Tahoma"/>
              <a:ea typeface="Tahoma"/>
              <a:cs typeface="Tahoma"/>
              <a:sym typeface="Tahoma"/>
            </a:endParaRPr>
          </a:p>
        </p:txBody>
      </p:sp>
      <p:pic>
        <p:nvPicPr>
          <p:cNvPr id="484" name="Google Shape;484;p59"/>
          <p:cNvPicPr preferRelativeResize="0"/>
          <p:nvPr/>
        </p:nvPicPr>
        <p:blipFill rotWithShape="1">
          <a:blip r:embed="rId3">
            <a:alphaModFix/>
          </a:blip>
          <a:srcRect b="0" l="0" r="0" t="0"/>
          <a:stretch/>
        </p:blipFill>
        <p:spPr>
          <a:xfrm>
            <a:off x="7506775" y="1691700"/>
            <a:ext cx="133350" cy="266700"/>
          </a:xfrm>
          <a:prstGeom prst="rect">
            <a:avLst/>
          </a:prstGeom>
          <a:noFill/>
          <a:ln>
            <a:noFill/>
          </a:ln>
        </p:spPr>
      </p:pic>
      <p:pic>
        <p:nvPicPr>
          <p:cNvPr id="485" name="Google Shape;485;p59"/>
          <p:cNvPicPr preferRelativeResize="0"/>
          <p:nvPr/>
        </p:nvPicPr>
        <p:blipFill rotWithShape="1">
          <a:blip r:embed="rId4">
            <a:alphaModFix/>
          </a:blip>
          <a:srcRect b="0" l="0" r="0" t="0"/>
          <a:stretch/>
        </p:blipFill>
        <p:spPr>
          <a:xfrm>
            <a:off x="4697350" y="1958400"/>
            <a:ext cx="171450" cy="276225"/>
          </a:xfrm>
          <a:prstGeom prst="rect">
            <a:avLst/>
          </a:prstGeom>
          <a:noFill/>
          <a:ln>
            <a:noFill/>
          </a:ln>
        </p:spPr>
      </p:pic>
      <p:pic>
        <p:nvPicPr>
          <p:cNvPr id="486" name="Google Shape;486;p59"/>
          <p:cNvPicPr preferRelativeResize="0"/>
          <p:nvPr/>
        </p:nvPicPr>
        <p:blipFill rotWithShape="1">
          <a:blip r:embed="rId5">
            <a:alphaModFix/>
          </a:blip>
          <a:srcRect b="0" l="0" r="0" t="0"/>
          <a:stretch/>
        </p:blipFill>
        <p:spPr>
          <a:xfrm>
            <a:off x="3257550" y="3927550"/>
            <a:ext cx="3496825" cy="381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idx="1" type="body"/>
          </p:nvPr>
        </p:nvSpPr>
        <p:spPr>
          <a:xfrm>
            <a:off x="76200" y="1295400"/>
            <a:ext cx="8994600" cy="5562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                                                I if the stocks are affected by the same industry                                      </a:t>
            </a:r>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                                                          trends  will their prices rise or fall together?</a:t>
            </a:r>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8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8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8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sz="1800">
              <a:latin typeface="Arial"/>
              <a:ea typeface="Arial"/>
              <a:cs typeface="Arial"/>
              <a:sym typeface="Arial"/>
            </a:endParaRPr>
          </a:p>
          <a:p>
            <a:pPr indent="0" lvl="0" marL="342900" rtl="0" algn="l">
              <a:lnSpc>
                <a:spcPct val="100000"/>
              </a:lnSpc>
              <a:spcBef>
                <a:spcPts val="360"/>
              </a:spcBef>
              <a:spcAft>
                <a:spcPts val="0"/>
              </a:spcAft>
              <a:buSzPts val="1080"/>
              <a:buNone/>
            </a:pPr>
            <a:r>
              <a:t/>
            </a:r>
            <a:endParaRPr/>
          </a:p>
        </p:txBody>
      </p:sp>
      <p:sp>
        <p:nvSpPr>
          <p:cNvPr id="492" name="Google Shape;492;p6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93" name="Google Shape;493;p60"/>
          <p:cNvSpPr txBox="1"/>
          <p:nvPr/>
        </p:nvSpPr>
        <p:spPr>
          <a:xfrm>
            <a:off x="533400" y="422275"/>
            <a:ext cx="7793037"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Example: Covariance for Numerical Data</a:t>
            </a:r>
            <a:endParaRPr b="0" i="0" sz="1400" u="none" cap="none" strike="noStrike">
              <a:solidFill>
                <a:srgbClr val="000000"/>
              </a:solidFill>
              <a:latin typeface="Arial"/>
              <a:ea typeface="Arial"/>
              <a:cs typeface="Arial"/>
              <a:sym typeface="Arial"/>
            </a:endParaRPr>
          </a:p>
        </p:txBody>
      </p:sp>
      <p:pic>
        <p:nvPicPr>
          <p:cNvPr id="494" name="Google Shape;494;p60"/>
          <p:cNvPicPr preferRelativeResize="0"/>
          <p:nvPr/>
        </p:nvPicPr>
        <p:blipFill rotWithShape="1">
          <a:blip r:embed="rId3">
            <a:alphaModFix/>
          </a:blip>
          <a:srcRect b="0" l="0" r="0" t="0"/>
          <a:stretch/>
        </p:blipFill>
        <p:spPr>
          <a:xfrm>
            <a:off x="304800" y="1295400"/>
            <a:ext cx="3319875" cy="1905000"/>
          </a:xfrm>
          <a:prstGeom prst="rect">
            <a:avLst/>
          </a:prstGeom>
          <a:noFill/>
          <a:ln>
            <a:noFill/>
          </a:ln>
        </p:spPr>
      </p:pic>
      <p:pic>
        <p:nvPicPr>
          <p:cNvPr id="495" name="Google Shape;495;p60"/>
          <p:cNvPicPr preferRelativeResize="0"/>
          <p:nvPr/>
        </p:nvPicPr>
        <p:blipFill rotWithShape="1">
          <a:blip r:embed="rId4">
            <a:alphaModFix/>
          </a:blip>
          <a:srcRect b="0" l="0" r="0" t="0"/>
          <a:stretch/>
        </p:blipFill>
        <p:spPr>
          <a:xfrm>
            <a:off x="3810000" y="2057400"/>
            <a:ext cx="4724400" cy="1447800"/>
          </a:xfrm>
          <a:prstGeom prst="rect">
            <a:avLst/>
          </a:prstGeom>
          <a:noFill/>
          <a:ln>
            <a:noFill/>
          </a:ln>
        </p:spPr>
      </p:pic>
      <p:pic>
        <p:nvPicPr>
          <p:cNvPr id="496" name="Google Shape;496;p60"/>
          <p:cNvPicPr preferRelativeResize="0"/>
          <p:nvPr/>
        </p:nvPicPr>
        <p:blipFill rotWithShape="1">
          <a:blip r:embed="rId5">
            <a:alphaModFix/>
          </a:blip>
          <a:srcRect b="0" l="0" r="0" t="0"/>
          <a:stretch/>
        </p:blipFill>
        <p:spPr>
          <a:xfrm>
            <a:off x="1752600" y="4071922"/>
            <a:ext cx="5203824" cy="1014275"/>
          </a:xfrm>
          <a:prstGeom prst="rect">
            <a:avLst/>
          </a:prstGeom>
          <a:noFill/>
          <a:ln>
            <a:noFill/>
          </a:ln>
        </p:spPr>
      </p:pic>
      <p:pic>
        <p:nvPicPr>
          <p:cNvPr id="497" name="Google Shape;497;p60"/>
          <p:cNvPicPr preferRelativeResize="0"/>
          <p:nvPr/>
        </p:nvPicPr>
        <p:blipFill rotWithShape="1">
          <a:blip r:embed="rId6">
            <a:alphaModFix/>
          </a:blip>
          <a:srcRect b="0" l="0" r="0" t="0"/>
          <a:stretch/>
        </p:blipFill>
        <p:spPr>
          <a:xfrm>
            <a:off x="2006850" y="3690925"/>
            <a:ext cx="1725603" cy="381000"/>
          </a:xfrm>
          <a:prstGeom prst="rect">
            <a:avLst/>
          </a:prstGeom>
          <a:noFill/>
          <a:ln>
            <a:noFill/>
          </a:ln>
        </p:spPr>
      </p:pic>
      <p:sp>
        <p:nvSpPr>
          <p:cNvPr id="498" name="Google Shape;498;p60"/>
          <p:cNvSpPr txBox="1"/>
          <p:nvPr/>
        </p:nvSpPr>
        <p:spPr>
          <a:xfrm>
            <a:off x="460250" y="5233425"/>
            <a:ext cx="7985700" cy="7164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360"/>
              </a:spcBef>
              <a:spcAft>
                <a:spcPts val="0"/>
              </a:spcAft>
              <a:buClr>
                <a:schemeClr val="folHlink"/>
              </a:buClr>
              <a:buSzPts val="1080"/>
              <a:buFont typeface="Noto Sans Symbols"/>
              <a:buChar char="■"/>
            </a:pPr>
            <a:r>
              <a:rPr b="0" i="0" lang="en-US" sz="1800" u="none" cap="none" strike="noStrike">
                <a:solidFill>
                  <a:schemeClr val="dk1"/>
                </a:solidFill>
                <a:latin typeface="Arial"/>
                <a:ea typeface="Arial"/>
                <a:cs typeface="Arial"/>
                <a:sym typeface="Arial"/>
              </a:rPr>
              <a:t>Therefore, given the positive covariance we can say that stock prices for both companies rise together.</a:t>
            </a:r>
            <a:endParaRPr b="0" i="0" sz="28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500"/>
                                        <p:tgtEl>
                                          <p:spTgt spid="4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500"/>
                                        <p:tgtEl>
                                          <p:spTgt spid="4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idx="1" type="body"/>
          </p:nvPr>
        </p:nvSpPr>
        <p:spPr>
          <a:xfrm>
            <a:off x="228600" y="1219200"/>
            <a:ext cx="86106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In addition to detecting redundancies between attributes, duplication should also be detected at the tuple level (e.g., where there are two or more identical tuples for a given unique data entry case).</a:t>
            </a:r>
            <a:endParaRPr/>
          </a:p>
        </p:txBody>
      </p:sp>
      <p:sp>
        <p:nvSpPr>
          <p:cNvPr id="504" name="Google Shape;504;p6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05" name="Google Shape;505;p61"/>
          <p:cNvSpPr txBox="1"/>
          <p:nvPr/>
        </p:nvSpPr>
        <p:spPr>
          <a:xfrm>
            <a:off x="533400" y="422275"/>
            <a:ext cx="7793037" cy="609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 Tuple Duplication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9" name="Shape 509"/>
        <p:cNvGrpSpPr/>
        <p:nvPr/>
      </p:nvGrpSpPr>
      <p:grpSpPr>
        <a:xfrm>
          <a:off x="0" y="0"/>
          <a:ext cx="0" cy="0"/>
          <a:chOff x="0" y="0"/>
          <a:chExt cx="0" cy="0"/>
        </a:xfrm>
      </p:grpSpPr>
      <p:sp>
        <p:nvSpPr>
          <p:cNvPr id="510" name="Google Shape;510;p62"/>
          <p:cNvSpPr txBox="1"/>
          <p:nvPr>
            <p:ph idx="1" type="body"/>
          </p:nvPr>
        </p:nvSpPr>
        <p:spPr>
          <a:xfrm>
            <a:off x="228600" y="1219200"/>
            <a:ext cx="87630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For the same real-world entity, attribute values from different sources may differ. </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This may be due to differences in representation, scaling, or encoding.</a:t>
            </a:r>
            <a:endParaRPr/>
          </a:p>
          <a:p>
            <a:pPr indent="-342900" lvl="0" marL="342900" rtl="0" algn="l">
              <a:lnSpc>
                <a:spcPct val="100000"/>
              </a:lnSpc>
              <a:spcBef>
                <a:spcPts val="360"/>
              </a:spcBef>
              <a:spcAft>
                <a:spcPts val="0"/>
              </a:spcAft>
              <a:buSzPts val="1080"/>
              <a:buNone/>
            </a:pPr>
            <a:r>
              <a:t/>
            </a:r>
            <a:endParaRPr b="0" i="0" sz="1800" u="none">
              <a:solidFill>
                <a:schemeClr val="dk1"/>
              </a:solidFill>
              <a:latin typeface="Tahoma"/>
              <a:ea typeface="Tahoma"/>
              <a:cs typeface="Tahoma"/>
              <a:sym typeface="Tahoma"/>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Attributes may also differ on the abstraction level, where an attribute in one system is recorded at, say, a lower abstraction level than the “same” attribute in another.</a:t>
            </a:r>
            <a:endParaRPr/>
          </a:p>
        </p:txBody>
      </p:sp>
      <p:sp>
        <p:nvSpPr>
          <p:cNvPr id="511" name="Google Shape;511;p6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12" name="Google Shape;512;p62"/>
          <p:cNvSpPr txBox="1"/>
          <p:nvPr/>
        </p:nvSpPr>
        <p:spPr>
          <a:xfrm>
            <a:off x="533400" y="422275"/>
            <a:ext cx="8458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Data Value conflict detection and Resolution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18" name="Google Shape;518;p63"/>
          <p:cNvSpPr txBox="1"/>
          <p:nvPr>
            <p:ph type="title"/>
          </p:nvPr>
        </p:nvSpPr>
        <p:spPr>
          <a:xfrm>
            <a:off x="838200" y="228600"/>
            <a:ext cx="7467600" cy="914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Preprocessing</a:t>
            </a:r>
            <a:endParaRPr/>
          </a:p>
        </p:txBody>
      </p:sp>
      <p:sp>
        <p:nvSpPr>
          <p:cNvPr id="519" name="Google Shape;519;p63"/>
          <p:cNvSpPr txBox="1"/>
          <p:nvPr>
            <p:ph idx="1" type="body"/>
          </p:nvPr>
        </p:nvSpPr>
        <p:spPr>
          <a:xfrm>
            <a:off x="533400" y="1600200"/>
            <a:ext cx="8305800" cy="4876800"/>
          </a:xfrm>
          <a:prstGeom prst="rect">
            <a:avLst/>
          </a:prstGeom>
          <a:noFill/>
          <a:ln>
            <a:noFill/>
          </a:ln>
        </p:spPr>
        <p:txBody>
          <a:bodyPr anchorCtr="0" anchor="t" bIns="46025" lIns="92075" spcFirstLastPara="1" rIns="92075" wrap="square" tIns="46025">
            <a:noAutofit/>
          </a:bodyPr>
          <a:lstStyle/>
          <a:p>
            <a:pPr indent="-342900" lvl="0" marL="342900" rtl="0" algn="l">
              <a:lnSpc>
                <a:spcPct val="14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Why preprocess the data?</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cleaning </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integration and transformation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hlink"/>
                </a:solidFill>
                <a:latin typeface="Tahoma"/>
                <a:ea typeface="Tahoma"/>
                <a:cs typeface="Tahoma"/>
                <a:sym typeface="Tahoma"/>
              </a:rPr>
              <a:t>Data reduction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Discretization and concept hierarchy generation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Summary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25" name="Google Shape;525;p64"/>
          <p:cNvSpPr txBox="1"/>
          <p:nvPr>
            <p:ph type="title"/>
          </p:nvPr>
        </p:nvSpPr>
        <p:spPr>
          <a:xfrm>
            <a:off x="1295400" y="228600"/>
            <a:ext cx="62484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Data Reduction Strategies</a:t>
            </a:r>
            <a:endParaRPr/>
          </a:p>
        </p:txBody>
      </p:sp>
      <p:sp>
        <p:nvSpPr>
          <p:cNvPr id="526" name="Google Shape;526;p64"/>
          <p:cNvSpPr txBox="1"/>
          <p:nvPr>
            <p:ph idx="1" type="body"/>
          </p:nvPr>
        </p:nvSpPr>
        <p:spPr>
          <a:xfrm>
            <a:off x="304800" y="1219200"/>
            <a:ext cx="8229600" cy="5257800"/>
          </a:xfrm>
          <a:prstGeom prst="rect">
            <a:avLst/>
          </a:prstGeom>
          <a:noFill/>
          <a:ln>
            <a:noFill/>
          </a:ln>
        </p:spPr>
        <p:txBody>
          <a:bodyPr anchorCtr="0" anchor="t" bIns="45700" lIns="91425" spcFirstLastPara="1" rIns="91425" wrap="square" tIns="45700">
            <a:noAutofit/>
          </a:bodyPr>
          <a:lstStyle/>
          <a:p>
            <a:pPr indent="0" lvl="0" marL="342900" rtl="0" algn="l">
              <a:lnSpc>
                <a:spcPct val="100000"/>
              </a:lnSpc>
              <a:spcBef>
                <a:spcPts val="0"/>
              </a:spcBef>
              <a:spcAft>
                <a:spcPts val="0"/>
              </a:spcAft>
              <a:buSzPts val="1080"/>
              <a:buNone/>
            </a:pPr>
            <a:r>
              <a:rPr lang="en-US" sz="1800" u="sng">
                <a:solidFill>
                  <a:schemeClr val="hlink"/>
                </a:solidFill>
                <a:hlinkClick r:id="rId3"/>
              </a:rPr>
              <a:t>https://www.javatpoint.com/data-reduction-in-data-mining</a:t>
            </a:r>
            <a:endParaRPr sz="1800"/>
          </a:p>
          <a:p>
            <a:pPr indent="0" lvl="0" marL="342900" rtl="0" algn="l">
              <a:lnSpc>
                <a:spcPct val="100000"/>
              </a:lnSpc>
              <a:spcBef>
                <a:spcPts val="0"/>
              </a:spcBef>
              <a:spcAft>
                <a:spcPts val="0"/>
              </a:spcAft>
              <a:buSzPts val="1080"/>
              <a:buNone/>
            </a:pPr>
            <a:r>
              <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32" name="Google Shape;532;p65"/>
          <p:cNvSpPr txBox="1"/>
          <p:nvPr>
            <p:ph type="title"/>
          </p:nvPr>
        </p:nvSpPr>
        <p:spPr>
          <a:xfrm>
            <a:off x="1295400" y="228600"/>
            <a:ext cx="62484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Data Reduction Strategies</a:t>
            </a:r>
            <a:endParaRPr/>
          </a:p>
        </p:txBody>
      </p:sp>
      <p:sp>
        <p:nvSpPr>
          <p:cNvPr id="533" name="Google Shape;533;p65"/>
          <p:cNvSpPr txBox="1"/>
          <p:nvPr>
            <p:ph idx="1" type="body"/>
          </p:nvPr>
        </p:nvSpPr>
        <p:spPr>
          <a:xfrm>
            <a:off x="304800" y="1219200"/>
            <a:ext cx="8229600" cy="52578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360"/>
              </a:spcBef>
              <a:spcAft>
                <a:spcPts val="0"/>
              </a:spcAft>
              <a:buClr>
                <a:schemeClr val="dk1"/>
              </a:buClr>
              <a:buSzPts val="2300"/>
              <a:buFont typeface="Tahoma"/>
              <a:buChar char="■"/>
            </a:pPr>
            <a:r>
              <a:rPr lang="en-US" sz="2300"/>
              <a:t>Obtain a reduced representation of the data set that is much smaller in volume but yet produce the same (or almost the same) analytical results</a:t>
            </a:r>
            <a:endParaRPr sz="2300"/>
          </a:p>
          <a:p>
            <a:pPr indent="-374650" lvl="0" marL="457200" marR="228600" rtl="0" algn="l">
              <a:lnSpc>
                <a:spcPct val="100000"/>
              </a:lnSpc>
              <a:spcBef>
                <a:spcPts val="0"/>
              </a:spcBef>
              <a:spcAft>
                <a:spcPts val="0"/>
              </a:spcAft>
              <a:buClr>
                <a:schemeClr val="dk1"/>
              </a:buClr>
              <a:buSzPts val="2300"/>
              <a:buFont typeface="Tahoma"/>
              <a:buChar char="■"/>
            </a:pPr>
            <a:r>
              <a:rPr lang="en-US" sz="2300">
                <a:solidFill>
                  <a:srgbClr val="242424"/>
                </a:solidFill>
              </a:rPr>
              <a:t> Sometimes, it is also performed to find the most suitable subset of attributes from a large number of attributes.  This is known as dimensionality reduction. </a:t>
            </a:r>
            <a:endParaRPr sz="2300">
              <a:solidFill>
                <a:srgbClr val="242424"/>
              </a:solidFill>
            </a:endParaRPr>
          </a:p>
          <a:p>
            <a:pPr indent="-374650" lvl="0" marL="457200" marR="228600" rtl="0" algn="l">
              <a:lnSpc>
                <a:spcPct val="100000"/>
              </a:lnSpc>
              <a:spcBef>
                <a:spcPts val="0"/>
              </a:spcBef>
              <a:spcAft>
                <a:spcPts val="0"/>
              </a:spcAft>
              <a:buClr>
                <a:schemeClr val="dk1"/>
              </a:buClr>
              <a:buSzPts val="2300"/>
              <a:buFont typeface="Tahoma"/>
              <a:buChar char="■"/>
            </a:pPr>
            <a:r>
              <a:rPr lang="en-US" sz="2300">
                <a:solidFill>
                  <a:srgbClr val="242424"/>
                </a:solidFill>
              </a:rPr>
              <a:t>Data reduction also involves reducing the number of attribute values and/or the number of tuples. </a:t>
            </a:r>
            <a:endParaRPr sz="2300">
              <a:solidFill>
                <a:srgbClr val="242424"/>
              </a:solidFill>
            </a:endParaRPr>
          </a:p>
          <a:p>
            <a:pPr indent="0" lvl="0" marL="457200" marR="228600" rtl="0" algn="l">
              <a:lnSpc>
                <a:spcPct val="100000"/>
              </a:lnSpc>
              <a:spcBef>
                <a:spcPts val="4400"/>
              </a:spcBef>
              <a:spcAft>
                <a:spcPts val="4400"/>
              </a:spcAft>
              <a:buSzPts val="1080"/>
              <a:buNone/>
            </a:pPr>
            <a:r>
              <a:t/>
            </a:r>
            <a:endParaRPr sz="23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idx="1" type="body"/>
          </p:nvPr>
        </p:nvSpPr>
        <p:spPr>
          <a:xfrm>
            <a:off x="304800" y="1219200"/>
            <a:ext cx="8382000" cy="5029200"/>
          </a:xfrm>
          <a:prstGeom prst="rect">
            <a:avLst/>
          </a:prstGeom>
          <a:noFill/>
          <a:ln>
            <a:noFill/>
          </a:ln>
        </p:spPr>
        <p:txBody>
          <a:bodyPr anchorCtr="0" anchor="t" bIns="45700" lIns="91425" spcFirstLastPara="1" rIns="91425" wrap="square" tIns="45700">
            <a:noAutofit/>
          </a:bodyPr>
          <a:lstStyle/>
          <a:p>
            <a:pPr indent="-342900" lvl="0" marL="977900" marR="228600" rtl="0" algn="l">
              <a:lnSpc>
                <a:spcPct val="100000"/>
              </a:lnSpc>
              <a:spcBef>
                <a:spcPts val="3200"/>
              </a:spcBef>
              <a:spcAft>
                <a:spcPts val="0"/>
              </a:spcAft>
              <a:buClr>
                <a:srgbClr val="242424"/>
              </a:buClr>
              <a:buSzPts val="1800"/>
              <a:buFont typeface="Georgia"/>
              <a:buAutoNum type="arabicPeriod"/>
            </a:pPr>
            <a:r>
              <a:rPr b="1" lang="en-US" sz="1800">
                <a:solidFill>
                  <a:srgbClr val="242424"/>
                </a:solidFill>
                <a:latin typeface="Georgia"/>
                <a:ea typeface="Georgia"/>
                <a:cs typeface="Georgia"/>
                <a:sym typeface="Georgia"/>
              </a:rPr>
              <a:t>Data cube aggregation: </a:t>
            </a:r>
            <a:r>
              <a:rPr lang="en-US" sz="1800">
                <a:solidFill>
                  <a:srgbClr val="242424"/>
                </a:solidFill>
                <a:latin typeface="Georgia"/>
                <a:ea typeface="Georgia"/>
                <a:cs typeface="Georgia"/>
                <a:sym typeface="Georgia"/>
              </a:rPr>
              <a:t>In this technique the data is reduced by applying OLAP operations like slice, dice or rollup. It uses the smallest level necessary to solve the problem.</a:t>
            </a:r>
            <a:endParaRPr sz="1800">
              <a:solidFill>
                <a:srgbClr val="242424"/>
              </a:solidFill>
              <a:latin typeface="Georgia"/>
              <a:ea typeface="Georgia"/>
              <a:cs typeface="Georgia"/>
              <a:sym typeface="Georgia"/>
            </a:endParaRPr>
          </a:p>
          <a:p>
            <a:pPr indent="-342900" lvl="0" marL="977900" marR="228600" rtl="0" algn="l">
              <a:lnSpc>
                <a:spcPct val="100000"/>
              </a:lnSpc>
              <a:spcBef>
                <a:spcPts val="0"/>
              </a:spcBef>
              <a:spcAft>
                <a:spcPts val="0"/>
              </a:spcAft>
              <a:buClr>
                <a:srgbClr val="242424"/>
              </a:buClr>
              <a:buSzPts val="1800"/>
              <a:buFont typeface="Georgia"/>
              <a:buAutoNum type="arabicPeriod"/>
            </a:pPr>
            <a:r>
              <a:rPr b="1" lang="en-US" sz="1800">
                <a:solidFill>
                  <a:srgbClr val="242424"/>
                </a:solidFill>
                <a:latin typeface="Georgia"/>
                <a:ea typeface="Georgia"/>
                <a:cs typeface="Georgia"/>
                <a:sym typeface="Georgia"/>
              </a:rPr>
              <a:t>Dimensionality reduction: </a:t>
            </a:r>
            <a:r>
              <a:rPr lang="en-US" sz="1800">
                <a:solidFill>
                  <a:srgbClr val="242424"/>
                </a:solidFill>
                <a:latin typeface="Georgia"/>
                <a:ea typeface="Georgia"/>
                <a:cs typeface="Georgia"/>
                <a:sym typeface="Georgia"/>
              </a:rPr>
              <a:t>The data attributes or dimensions are reduced. Not all attributes are required for data mining. The most suitable subset of attributes are selected by using techniques like forward selection, backward elimination, decision tree induction or a combination of forward selection and backward elimination.</a:t>
            </a:r>
            <a:endParaRPr sz="1800">
              <a:solidFill>
                <a:srgbClr val="242424"/>
              </a:solidFill>
              <a:latin typeface="Georgia"/>
              <a:ea typeface="Georgia"/>
              <a:cs typeface="Georgia"/>
              <a:sym typeface="Georgia"/>
            </a:endParaRPr>
          </a:p>
          <a:p>
            <a:pPr indent="-342900" lvl="0" marL="977900" marR="228600" rtl="0" algn="l">
              <a:lnSpc>
                <a:spcPct val="100000"/>
              </a:lnSpc>
              <a:spcBef>
                <a:spcPts val="0"/>
              </a:spcBef>
              <a:spcAft>
                <a:spcPts val="0"/>
              </a:spcAft>
              <a:buClr>
                <a:srgbClr val="242424"/>
              </a:buClr>
              <a:buSzPts val="1800"/>
              <a:buFont typeface="Georgia"/>
              <a:buAutoNum type="arabicPeriod"/>
            </a:pPr>
            <a:r>
              <a:rPr b="1" lang="en-US" sz="1800">
                <a:solidFill>
                  <a:srgbClr val="242424"/>
                </a:solidFill>
                <a:latin typeface="Georgia"/>
                <a:ea typeface="Georgia"/>
                <a:cs typeface="Georgia"/>
                <a:sym typeface="Georgia"/>
              </a:rPr>
              <a:t>Data compression: </a:t>
            </a:r>
            <a:r>
              <a:rPr lang="en-US" sz="1800">
                <a:solidFill>
                  <a:srgbClr val="242424"/>
                </a:solidFill>
                <a:latin typeface="Georgia"/>
                <a:ea typeface="Georgia"/>
                <a:cs typeface="Georgia"/>
                <a:sym typeface="Georgia"/>
              </a:rPr>
              <a:t>In this technique. large volumes of data is compressed i.e. the number of bits used to store data is reduced. This can be done by using lossy or lossless compression. In </a:t>
            </a:r>
            <a:r>
              <a:rPr i="1" lang="en-US" sz="1800">
                <a:solidFill>
                  <a:srgbClr val="242424"/>
                </a:solidFill>
                <a:latin typeface="Georgia"/>
                <a:ea typeface="Georgia"/>
                <a:cs typeface="Georgia"/>
                <a:sym typeface="Georgia"/>
              </a:rPr>
              <a:t>loss compression, </a:t>
            </a:r>
            <a:r>
              <a:rPr lang="en-US" sz="1800">
                <a:solidFill>
                  <a:srgbClr val="242424"/>
                </a:solidFill>
                <a:latin typeface="Georgia"/>
                <a:ea typeface="Georgia"/>
                <a:cs typeface="Georgia"/>
                <a:sym typeface="Georgia"/>
              </a:rPr>
              <a:t>the quality of data is compromised for more compression. In </a:t>
            </a:r>
            <a:r>
              <a:rPr i="1" lang="en-US" sz="1800">
                <a:solidFill>
                  <a:srgbClr val="242424"/>
                </a:solidFill>
                <a:latin typeface="Georgia"/>
                <a:ea typeface="Georgia"/>
                <a:cs typeface="Georgia"/>
                <a:sym typeface="Georgia"/>
              </a:rPr>
              <a:t>lossless compression, </a:t>
            </a:r>
            <a:r>
              <a:rPr lang="en-US" sz="1800">
                <a:solidFill>
                  <a:srgbClr val="242424"/>
                </a:solidFill>
                <a:latin typeface="Georgia"/>
                <a:ea typeface="Georgia"/>
                <a:cs typeface="Georgia"/>
                <a:sym typeface="Georgia"/>
              </a:rPr>
              <a:t>the quality of data is not compromised for higher compression level.</a:t>
            </a:r>
            <a:endParaRPr sz="1800">
              <a:solidFill>
                <a:srgbClr val="242424"/>
              </a:solidFill>
              <a:latin typeface="Georgia"/>
              <a:ea typeface="Georgia"/>
              <a:cs typeface="Georgia"/>
              <a:sym typeface="Georgia"/>
            </a:endParaRPr>
          </a:p>
          <a:p>
            <a:pPr indent="-342900" lvl="0" marL="977900" marR="228600" rtl="0" algn="l">
              <a:lnSpc>
                <a:spcPct val="100000"/>
              </a:lnSpc>
              <a:spcBef>
                <a:spcPts val="0"/>
              </a:spcBef>
              <a:spcAft>
                <a:spcPts val="0"/>
              </a:spcAft>
              <a:buClr>
                <a:srgbClr val="242424"/>
              </a:buClr>
              <a:buSzPts val="1800"/>
              <a:buFont typeface="Georgia"/>
              <a:buAutoNum type="arabicPeriod"/>
            </a:pPr>
            <a:r>
              <a:rPr lang="en-US" sz="1800">
                <a:solidFill>
                  <a:srgbClr val="242424"/>
                </a:solidFill>
                <a:latin typeface="Georgia"/>
                <a:ea typeface="Georgia"/>
                <a:cs typeface="Georgia"/>
                <a:sym typeface="Georgia"/>
              </a:rPr>
              <a:t> </a:t>
            </a:r>
            <a:r>
              <a:rPr b="1" lang="en-US" sz="1800">
                <a:solidFill>
                  <a:srgbClr val="242424"/>
                </a:solidFill>
                <a:latin typeface="Georgia"/>
                <a:ea typeface="Georgia"/>
                <a:cs typeface="Georgia"/>
                <a:sym typeface="Georgia"/>
              </a:rPr>
              <a:t>Numerosity reduction : </a:t>
            </a:r>
            <a:r>
              <a:rPr lang="en-US" sz="1800">
                <a:solidFill>
                  <a:srgbClr val="242424"/>
                </a:solidFill>
                <a:latin typeface="Georgia"/>
                <a:ea typeface="Georgia"/>
                <a:cs typeface="Georgia"/>
                <a:sym typeface="Georgia"/>
              </a:rPr>
              <a:t>This technique reduces the volume of data by choosing smaller forms for data representation. Numerosity reduction can be done using histograms, clustering or sampling of data. Numerosity reduction is necessary as processing the entire data set is expensive and time consuming.</a:t>
            </a:r>
            <a:endParaRPr sz="1800">
              <a:solidFill>
                <a:srgbClr val="242424"/>
              </a:solidFill>
              <a:latin typeface="Georgia"/>
              <a:ea typeface="Georgia"/>
              <a:cs typeface="Georgia"/>
              <a:sym typeface="Georgia"/>
            </a:endParaRPr>
          </a:p>
          <a:p>
            <a:pPr indent="0" lvl="0" marL="0" rtl="0" algn="l">
              <a:lnSpc>
                <a:spcPct val="100000"/>
              </a:lnSpc>
              <a:spcBef>
                <a:spcPts val="4600"/>
              </a:spcBef>
              <a:spcAft>
                <a:spcPts val="0"/>
              </a:spcAft>
              <a:buSzPts val="1080"/>
              <a:buNone/>
            </a:pPr>
            <a:r>
              <a:t/>
            </a:r>
            <a:endParaRPr sz="3100"/>
          </a:p>
        </p:txBody>
      </p:sp>
      <p:sp>
        <p:nvSpPr>
          <p:cNvPr id="540" name="Google Shape;540;p6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541" name="Google Shape;541;p66"/>
          <p:cNvSpPr txBox="1"/>
          <p:nvPr/>
        </p:nvSpPr>
        <p:spPr>
          <a:xfrm>
            <a:off x="384050" y="585225"/>
            <a:ext cx="713220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Data Reduction Techniques</a:t>
            </a:r>
            <a:endParaRPr b="0" i="0" sz="2800" u="none" cap="none" strike="noStrike">
              <a:solidFill>
                <a:schemeClr val="dk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30" name="Google Shape;130;p22"/>
          <p:cNvSpPr txBox="1"/>
          <p:nvPr>
            <p:ph type="title"/>
          </p:nvPr>
        </p:nvSpPr>
        <p:spPr>
          <a:xfrm>
            <a:off x="762000" y="3048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400"/>
              <a:buFont typeface="Tahoma"/>
              <a:buNone/>
            </a:pPr>
            <a:r>
              <a:rPr b="0" i="0" lang="en-US" sz="3400" u="none">
                <a:solidFill>
                  <a:schemeClr val="dk2"/>
                </a:solidFill>
                <a:latin typeface="Tahoma"/>
                <a:ea typeface="Tahoma"/>
                <a:cs typeface="Tahoma"/>
                <a:sym typeface="Tahoma"/>
              </a:rPr>
              <a:t>Why Is Data Preprocessing Important?</a:t>
            </a:r>
            <a:endParaRPr/>
          </a:p>
        </p:txBody>
      </p:sp>
      <p:sp>
        <p:nvSpPr>
          <p:cNvPr id="131" name="Google Shape;131;p22"/>
          <p:cNvSpPr txBox="1"/>
          <p:nvPr>
            <p:ph idx="1" type="body"/>
          </p:nvPr>
        </p:nvSpPr>
        <p:spPr>
          <a:xfrm>
            <a:off x="381000" y="1524000"/>
            <a:ext cx="83820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No quality data, no quality mining results!</a:t>
            </a:r>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Quality decisions must be based on quality data</a:t>
            </a:r>
            <a:endParaRPr/>
          </a:p>
          <a:p>
            <a:pPr indent="-228600" lvl="2" marL="1143000" rtl="0" algn="l">
              <a:lnSpc>
                <a:spcPct val="110000"/>
              </a:lnSpc>
              <a:spcBef>
                <a:spcPts val="400"/>
              </a:spcBef>
              <a:spcAft>
                <a:spcPts val="0"/>
              </a:spcAft>
              <a:buClr>
                <a:schemeClr val="folHlink"/>
              </a:buClr>
              <a:buSzPts val="1000"/>
              <a:buFont typeface="Noto Sans Symbols"/>
              <a:buChar char="■"/>
            </a:pPr>
            <a:r>
              <a:rPr b="0" i="0" lang="en-US" sz="2000" u="none">
                <a:solidFill>
                  <a:schemeClr val="dk1"/>
                </a:solidFill>
                <a:latin typeface="Tahoma"/>
                <a:ea typeface="Tahoma"/>
                <a:cs typeface="Tahoma"/>
                <a:sym typeface="Tahoma"/>
              </a:rPr>
              <a:t>e.g., duplicate or missing data may cause incorrect or even misleading statistics.</a:t>
            </a:r>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Data warehouse needs consistent integration of quality data</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Data extraction, cleaning, and transformation comprises the majority of the work of building a data warehouse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7"/>
          <p:cNvSpPr txBox="1"/>
          <p:nvPr>
            <p:ph idx="1" type="body"/>
          </p:nvPr>
        </p:nvSpPr>
        <p:spPr>
          <a:xfrm>
            <a:off x="64000" y="533400"/>
            <a:ext cx="9144000" cy="5029200"/>
          </a:xfrm>
          <a:prstGeom prst="rect">
            <a:avLst/>
          </a:prstGeom>
          <a:noFill/>
          <a:ln>
            <a:noFill/>
          </a:ln>
        </p:spPr>
        <p:txBody>
          <a:bodyPr anchorCtr="0" anchor="t" bIns="45700" lIns="91425" spcFirstLastPara="1" rIns="91425" wrap="square" tIns="45700">
            <a:noAutofit/>
          </a:bodyPr>
          <a:lstStyle/>
          <a:p>
            <a:pPr indent="-184150" lvl="0" marL="285750" marR="228600" rtl="0" algn="l">
              <a:lnSpc>
                <a:spcPct val="100000"/>
              </a:lnSpc>
              <a:spcBef>
                <a:spcPts val="0"/>
              </a:spcBef>
              <a:spcAft>
                <a:spcPts val="0"/>
              </a:spcAft>
              <a:buClr>
                <a:srgbClr val="242424"/>
              </a:buClr>
              <a:buSzPts val="2000"/>
              <a:buFont typeface="Roboto"/>
              <a:buAutoNum type="arabicPeriod"/>
            </a:pPr>
            <a:r>
              <a:rPr b="1" lang="en-US" sz="2000">
                <a:solidFill>
                  <a:srgbClr val="242424"/>
                </a:solidFill>
                <a:latin typeface="Roboto"/>
                <a:ea typeface="Roboto"/>
                <a:cs typeface="Roboto"/>
                <a:sym typeface="Roboto"/>
              </a:rPr>
              <a:t>Dimensionality reduction: </a:t>
            </a:r>
            <a:endParaRPr b="1" sz="2000">
              <a:solidFill>
                <a:srgbClr val="242424"/>
              </a:solidFill>
              <a:latin typeface="Roboto"/>
              <a:ea typeface="Roboto"/>
              <a:cs typeface="Roboto"/>
              <a:sym typeface="Roboto"/>
            </a:endParaRPr>
          </a:p>
          <a:p>
            <a:pPr indent="-342900" lvl="0" marL="457200" marR="228600" rtl="0" algn="l">
              <a:lnSpc>
                <a:spcPct val="100000"/>
              </a:lnSpc>
              <a:spcBef>
                <a:spcPts val="0"/>
              </a:spcBef>
              <a:spcAft>
                <a:spcPts val="0"/>
              </a:spcAft>
              <a:buClr>
                <a:srgbClr val="333333"/>
              </a:buClr>
              <a:buSzPts val="1800"/>
              <a:buFont typeface="Roboto"/>
              <a:buChar char="■"/>
            </a:pPr>
            <a:r>
              <a:rPr lang="en-US" sz="1800">
                <a:solidFill>
                  <a:srgbClr val="333333"/>
                </a:solidFill>
                <a:highlight>
                  <a:srgbClr val="FFFFFF"/>
                </a:highlight>
                <a:latin typeface="Roboto"/>
                <a:ea typeface="Roboto"/>
                <a:cs typeface="Roboto"/>
                <a:sym typeface="Roboto"/>
              </a:rPr>
              <a:t>It eliminates outdated or redundant features.</a:t>
            </a:r>
            <a:endParaRPr sz="1800">
              <a:solidFill>
                <a:srgbClr val="333333"/>
              </a:solidFill>
              <a:highlight>
                <a:srgbClr val="FFFFFF"/>
              </a:highlight>
              <a:latin typeface="Roboto"/>
              <a:ea typeface="Roboto"/>
              <a:cs typeface="Roboto"/>
              <a:sym typeface="Roboto"/>
            </a:endParaRPr>
          </a:p>
          <a:p>
            <a:pPr indent="-342900" lvl="0" marL="457200" marR="228600" rtl="0" algn="l">
              <a:lnSpc>
                <a:spcPct val="100000"/>
              </a:lnSpc>
              <a:spcBef>
                <a:spcPts val="0"/>
              </a:spcBef>
              <a:spcAft>
                <a:spcPts val="0"/>
              </a:spcAft>
              <a:buClr>
                <a:srgbClr val="333333"/>
              </a:buClr>
              <a:buSzPts val="1800"/>
              <a:buFont typeface="Roboto"/>
              <a:buChar char="■"/>
            </a:pPr>
            <a:r>
              <a:rPr lang="en-US" sz="1800">
                <a:solidFill>
                  <a:srgbClr val="333333"/>
                </a:solidFill>
                <a:highlight>
                  <a:srgbClr val="FFFFFF"/>
                </a:highlight>
                <a:latin typeface="Roboto"/>
                <a:ea typeface="Roboto"/>
                <a:cs typeface="Roboto"/>
                <a:sym typeface="Roboto"/>
              </a:rPr>
              <a:t>3 methods are :</a:t>
            </a:r>
            <a:endParaRPr sz="1800">
              <a:solidFill>
                <a:srgbClr val="333333"/>
              </a:solidFill>
              <a:highlight>
                <a:srgbClr val="FFFFFF"/>
              </a:highlight>
              <a:latin typeface="Roboto"/>
              <a:ea typeface="Roboto"/>
              <a:cs typeface="Roboto"/>
              <a:sym typeface="Roboto"/>
            </a:endParaRPr>
          </a:p>
          <a:p>
            <a:pPr indent="-342900" lvl="0" marL="457200" marR="25400" rtl="0" algn="l">
              <a:lnSpc>
                <a:spcPct val="100000"/>
              </a:lnSpc>
              <a:spcBef>
                <a:spcPts val="0"/>
              </a:spcBef>
              <a:spcAft>
                <a:spcPts val="0"/>
              </a:spcAft>
              <a:buClr>
                <a:schemeClr val="dk1"/>
              </a:buClr>
              <a:buSzPts val="1800"/>
              <a:buFont typeface="Roboto"/>
              <a:buChar char="■"/>
            </a:pPr>
            <a:r>
              <a:rPr b="1" lang="en-US" sz="1800">
                <a:highlight>
                  <a:srgbClr val="FFFFFF"/>
                </a:highlight>
                <a:latin typeface="Roboto"/>
                <a:ea typeface="Roboto"/>
                <a:cs typeface="Roboto"/>
                <a:sym typeface="Roboto"/>
              </a:rPr>
              <a:t>Wavelet Transform:</a:t>
            </a:r>
            <a:r>
              <a:rPr lang="en-US" sz="2000">
                <a:latin typeface="Arial"/>
                <a:ea typeface="Arial"/>
                <a:cs typeface="Arial"/>
                <a:sym typeface="Arial"/>
              </a:rPr>
              <a:t>The </a:t>
            </a:r>
            <a:r>
              <a:rPr b="1" lang="en-US" sz="2000">
                <a:latin typeface="Arial"/>
                <a:ea typeface="Arial"/>
                <a:cs typeface="Arial"/>
                <a:sym typeface="Arial"/>
              </a:rPr>
              <a:t>discrete wavelet transform (DWT) </a:t>
            </a:r>
            <a:r>
              <a:rPr lang="en-US" sz="2000">
                <a:latin typeface="Arial"/>
                <a:ea typeface="Arial"/>
                <a:cs typeface="Arial"/>
                <a:sym typeface="Arial"/>
              </a:rPr>
              <a:t>is a linear signal processing technique that, when applied to a data vector </a:t>
            </a:r>
            <a:r>
              <a:rPr b="1" i="1" lang="en-US" sz="2000">
                <a:latin typeface="Arial"/>
                <a:ea typeface="Arial"/>
                <a:cs typeface="Arial"/>
                <a:sym typeface="Arial"/>
              </a:rPr>
              <a:t>X</a:t>
            </a:r>
            <a:r>
              <a:rPr lang="en-US" sz="2000">
                <a:latin typeface="Arial"/>
                <a:ea typeface="Arial"/>
                <a:cs typeface="Arial"/>
                <a:sym typeface="Arial"/>
              </a:rPr>
              <a:t>, transforms it to a numerically different vector, </a:t>
            </a:r>
            <a:r>
              <a:rPr b="1" i="1" lang="en-US" sz="2000">
                <a:latin typeface="Arial"/>
                <a:ea typeface="Arial"/>
                <a:cs typeface="Arial"/>
                <a:sym typeface="Arial"/>
              </a:rPr>
              <a:t>X</a:t>
            </a:r>
            <a:r>
              <a:rPr lang="en-US" sz="2000">
                <a:latin typeface="Arial"/>
                <a:ea typeface="Arial"/>
                <a:cs typeface="Arial"/>
                <a:sym typeface="Arial"/>
              </a:rPr>
              <a:t>’ of </a:t>
            </a:r>
            <a:r>
              <a:rPr b="1" lang="en-US" sz="2000">
                <a:latin typeface="Arial"/>
                <a:ea typeface="Arial"/>
                <a:cs typeface="Arial"/>
                <a:sym typeface="Arial"/>
              </a:rPr>
              <a:t>wavelet coefficients</a:t>
            </a:r>
            <a:r>
              <a:rPr lang="en-US" sz="2000">
                <a:latin typeface="Arial"/>
                <a:ea typeface="Arial"/>
                <a:cs typeface="Arial"/>
                <a:sym typeface="Arial"/>
              </a:rPr>
              <a:t>.</a:t>
            </a:r>
            <a:endParaRPr/>
          </a:p>
          <a:p>
            <a:pPr indent="0" lvl="0" marL="457200" marR="25400" rtl="0" algn="l">
              <a:lnSpc>
                <a:spcPct val="100000"/>
              </a:lnSpc>
              <a:spcBef>
                <a:spcPts val="0"/>
              </a:spcBef>
              <a:spcAft>
                <a:spcPts val="0"/>
              </a:spcAft>
              <a:buSzPts val="1080"/>
              <a:buNone/>
            </a:pPr>
            <a:r>
              <a:rPr lang="en-US" sz="1800">
                <a:highlight>
                  <a:srgbClr val="FFFFFF"/>
                </a:highlight>
                <a:latin typeface="Roboto"/>
                <a:ea typeface="Roboto"/>
                <a:cs typeface="Roboto"/>
                <a:sym typeface="Roboto"/>
              </a:rPr>
              <a:t> The compressed data is obtained by retaining the smallest fragment of the strongest wavelet coefficients. Wavelet transform can be applied to data cubes, sparse data, or skewed data.</a:t>
            </a:r>
            <a:endParaRPr sz="1800">
              <a:highlight>
                <a:srgbClr val="FFFFFF"/>
              </a:highlight>
              <a:latin typeface="Roboto"/>
              <a:ea typeface="Roboto"/>
              <a:cs typeface="Roboto"/>
              <a:sym typeface="Roboto"/>
            </a:endParaRPr>
          </a:p>
          <a:p>
            <a:pPr indent="0" lvl="0" marL="457200" marR="25400" rtl="0" algn="l">
              <a:lnSpc>
                <a:spcPct val="100000"/>
              </a:lnSpc>
              <a:spcBef>
                <a:spcPts val="0"/>
              </a:spcBef>
              <a:spcAft>
                <a:spcPts val="0"/>
              </a:spcAft>
              <a:buSzPts val="1080"/>
              <a:buNone/>
            </a:pPr>
            <a:r>
              <a:t/>
            </a:r>
            <a:endParaRPr sz="1800">
              <a:highlight>
                <a:srgbClr val="FFFFFF"/>
              </a:highlight>
              <a:latin typeface="Roboto"/>
              <a:ea typeface="Roboto"/>
              <a:cs typeface="Roboto"/>
              <a:sym typeface="Roboto"/>
            </a:endParaRPr>
          </a:p>
          <a:p>
            <a:pPr indent="-342900" lvl="0" marL="457200" marR="25400" rtl="0" algn="l">
              <a:lnSpc>
                <a:spcPct val="100000"/>
              </a:lnSpc>
              <a:spcBef>
                <a:spcPts val="0"/>
              </a:spcBef>
              <a:spcAft>
                <a:spcPts val="0"/>
              </a:spcAft>
              <a:buClr>
                <a:schemeClr val="dk1"/>
              </a:buClr>
              <a:buSzPts val="1800"/>
              <a:buFont typeface="Roboto"/>
              <a:buChar char="■"/>
            </a:pPr>
            <a:r>
              <a:rPr b="1" lang="en-US" sz="1800">
                <a:highlight>
                  <a:srgbClr val="FFFFFF"/>
                </a:highlight>
                <a:latin typeface="Roboto"/>
                <a:ea typeface="Roboto"/>
                <a:cs typeface="Roboto"/>
                <a:sym typeface="Roboto"/>
              </a:rPr>
              <a:t>Principal Component Analysis:</a:t>
            </a:r>
            <a:r>
              <a:rPr lang="en-US" sz="1800">
                <a:highlight>
                  <a:srgbClr val="FFFFFF"/>
                </a:highlight>
                <a:latin typeface="Roboto"/>
                <a:ea typeface="Roboto"/>
                <a:cs typeface="Roboto"/>
                <a:sym typeface="Roboto"/>
              </a:rPr>
              <a:t> Suppose we have a data set to be analyzed that has tuples with n attributes. The principal component analysis identifies k independent tuples with n attributes that can represent the data set.</a:t>
            </a:r>
            <a:br>
              <a:rPr lang="en-US" sz="1800">
                <a:highlight>
                  <a:srgbClr val="FFFFFF"/>
                </a:highlight>
                <a:latin typeface="Roboto"/>
                <a:ea typeface="Roboto"/>
                <a:cs typeface="Roboto"/>
                <a:sym typeface="Roboto"/>
              </a:rPr>
            </a:br>
            <a:r>
              <a:rPr lang="en-US" sz="1800">
                <a:highlight>
                  <a:srgbClr val="FFFFFF"/>
                </a:highlight>
                <a:latin typeface="Roboto"/>
                <a:ea typeface="Roboto"/>
                <a:cs typeface="Roboto"/>
                <a:sym typeface="Roboto"/>
              </a:rPr>
              <a:t>In this way, the original data can be cast on a much smaller space, and dimensionality reduction can be achieved. Principal component analysis can be applied to sparse and skewed data.</a:t>
            </a:r>
            <a:endParaRPr sz="1800">
              <a:highlight>
                <a:srgbClr val="FFFFFF"/>
              </a:highlight>
              <a:latin typeface="Roboto"/>
              <a:ea typeface="Roboto"/>
              <a:cs typeface="Roboto"/>
              <a:sym typeface="Roboto"/>
            </a:endParaRPr>
          </a:p>
          <a:p>
            <a:pPr indent="0" lvl="0" marL="457200" marR="25400" rtl="0" algn="l">
              <a:lnSpc>
                <a:spcPct val="100000"/>
              </a:lnSpc>
              <a:spcBef>
                <a:spcPts val="0"/>
              </a:spcBef>
              <a:spcAft>
                <a:spcPts val="0"/>
              </a:spcAft>
              <a:buSzPts val="1080"/>
              <a:buNone/>
            </a:pPr>
            <a:r>
              <a:t/>
            </a:r>
            <a:endParaRPr sz="1800">
              <a:highlight>
                <a:srgbClr val="FFFFFF"/>
              </a:highlight>
              <a:latin typeface="Roboto"/>
              <a:ea typeface="Roboto"/>
              <a:cs typeface="Roboto"/>
              <a:sym typeface="Roboto"/>
            </a:endParaRPr>
          </a:p>
          <a:p>
            <a:pPr indent="-342900" lvl="0" marL="457200" marR="25400" rtl="0" algn="l">
              <a:lnSpc>
                <a:spcPct val="100000"/>
              </a:lnSpc>
              <a:spcBef>
                <a:spcPts val="0"/>
              </a:spcBef>
              <a:spcAft>
                <a:spcPts val="0"/>
              </a:spcAft>
              <a:buClr>
                <a:schemeClr val="dk1"/>
              </a:buClr>
              <a:buSzPts val="1800"/>
              <a:buFont typeface="Roboto"/>
              <a:buChar char="■"/>
            </a:pPr>
            <a:r>
              <a:rPr b="1" lang="en-US" sz="1800">
                <a:highlight>
                  <a:srgbClr val="FFFFFF"/>
                </a:highlight>
                <a:latin typeface="Roboto"/>
                <a:ea typeface="Roboto"/>
                <a:cs typeface="Roboto"/>
                <a:sym typeface="Roboto"/>
              </a:rPr>
              <a:t>Attribute Subset Selection:</a:t>
            </a:r>
            <a:endParaRPr sz="2000">
              <a:solidFill>
                <a:srgbClr val="333333"/>
              </a:solidFill>
              <a:highlight>
                <a:srgbClr val="FFFFFF"/>
              </a:highlight>
              <a:latin typeface="Roboto"/>
              <a:ea typeface="Roboto"/>
              <a:cs typeface="Roboto"/>
              <a:sym typeface="Roboto"/>
            </a:endParaRPr>
          </a:p>
        </p:txBody>
      </p:sp>
      <p:sp>
        <p:nvSpPr>
          <p:cNvPr id="548" name="Google Shape;548;p6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9" name="Google Shape;549;p67"/>
          <p:cNvSpPr txBox="1"/>
          <p:nvPr/>
        </p:nvSpPr>
        <p:spPr>
          <a:xfrm>
            <a:off x="384050" y="-24375"/>
            <a:ext cx="713220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Data Reduction Techniques</a:t>
            </a:r>
            <a:endParaRPr b="0" i="0" sz="2800" u="none" cap="none" strike="noStrike">
              <a:solidFill>
                <a:schemeClr val="dk1"/>
              </a:solidFill>
              <a:latin typeface="Tahoma"/>
              <a:ea typeface="Tahoma"/>
              <a:cs typeface="Tahoma"/>
              <a:sym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8"/>
          <p:cNvSpPr txBox="1"/>
          <p:nvPr>
            <p:ph idx="1" type="body"/>
          </p:nvPr>
        </p:nvSpPr>
        <p:spPr>
          <a:xfrm>
            <a:off x="64000" y="533400"/>
            <a:ext cx="9144000" cy="5029200"/>
          </a:xfrm>
          <a:prstGeom prst="rect">
            <a:avLst/>
          </a:prstGeom>
          <a:noFill/>
          <a:ln>
            <a:noFill/>
          </a:ln>
        </p:spPr>
        <p:txBody>
          <a:bodyPr anchorCtr="0" anchor="t" bIns="45700" lIns="91425" spcFirstLastPara="1" rIns="91425" wrap="square" tIns="45700">
            <a:noAutofit/>
          </a:bodyPr>
          <a:lstStyle/>
          <a:p>
            <a:pPr indent="0" lvl="0" marL="457200" marR="228600" rtl="0" algn="l">
              <a:lnSpc>
                <a:spcPct val="100000"/>
              </a:lnSpc>
              <a:spcBef>
                <a:spcPts val="0"/>
              </a:spcBef>
              <a:spcAft>
                <a:spcPts val="0"/>
              </a:spcAft>
              <a:buSzPts val="1080"/>
              <a:buNone/>
            </a:pPr>
            <a:r>
              <a:rPr b="1" lang="en-US" sz="2000">
                <a:solidFill>
                  <a:srgbClr val="242424"/>
                </a:solidFill>
                <a:latin typeface="Roboto"/>
                <a:ea typeface="Roboto"/>
                <a:cs typeface="Roboto"/>
                <a:sym typeface="Roboto"/>
              </a:rPr>
              <a:t>Dimensionality reduction: </a:t>
            </a:r>
            <a:endParaRPr b="1" sz="2000">
              <a:solidFill>
                <a:srgbClr val="242424"/>
              </a:solidFill>
              <a:latin typeface="Roboto"/>
              <a:ea typeface="Roboto"/>
              <a:cs typeface="Roboto"/>
              <a:sym typeface="Roboto"/>
            </a:endParaRPr>
          </a:p>
          <a:p>
            <a:pPr indent="0" lvl="0" marL="457200" marR="228600" rtl="0" algn="l">
              <a:lnSpc>
                <a:spcPct val="100000"/>
              </a:lnSpc>
              <a:spcBef>
                <a:spcPts val="0"/>
              </a:spcBef>
              <a:spcAft>
                <a:spcPts val="0"/>
              </a:spcAft>
              <a:buSzPts val="1080"/>
              <a:buNone/>
            </a:pPr>
            <a:r>
              <a:t/>
            </a:r>
            <a:endParaRPr b="1" sz="2000">
              <a:solidFill>
                <a:srgbClr val="242424"/>
              </a:solidFill>
              <a:latin typeface="Roboto"/>
              <a:ea typeface="Roboto"/>
              <a:cs typeface="Roboto"/>
              <a:sym typeface="Roboto"/>
            </a:endParaRPr>
          </a:p>
          <a:p>
            <a:pPr indent="-342900" lvl="0" marL="457200" marR="25400" rtl="0" algn="l">
              <a:lnSpc>
                <a:spcPct val="100000"/>
              </a:lnSpc>
              <a:spcBef>
                <a:spcPts val="0"/>
              </a:spcBef>
              <a:spcAft>
                <a:spcPts val="0"/>
              </a:spcAft>
              <a:buClr>
                <a:schemeClr val="dk1"/>
              </a:buClr>
              <a:buSzPts val="1800"/>
              <a:buFont typeface="Roboto"/>
              <a:buChar char="■"/>
            </a:pPr>
            <a:r>
              <a:rPr b="1" lang="en-US" sz="1800">
                <a:highlight>
                  <a:srgbClr val="FFFFFF"/>
                </a:highlight>
                <a:latin typeface="Roboto"/>
                <a:ea typeface="Roboto"/>
                <a:cs typeface="Roboto"/>
                <a:sym typeface="Roboto"/>
              </a:rPr>
              <a:t>Attribute Subset Selection:</a:t>
            </a:r>
            <a:r>
              <a:rPr lang="en-US" sz="1800">
                <a:highlight>
                  <a:srgbClr val="FFFFFF"/>
                </a:highlight>
                <a:latin typeface="Roboto"/>
                <a:ea typeface="Roboto"/>
                <a:cs typeface="Roboto"/>
                <a:sym typeface="Roboto"/>
              </a:rPr>
              <a:t> The attribute subset selection reduces the volume of data by eliminating redundant and irrelevant attributes. </a:t>
            </a:r>
            <a:endParaRPr sz="1800">
              <a:highlight>
                <a:srgbClr val="FFFFFF"/>
              </a:highlight>
              <a:latin typeface="Roboto"/>
              <a:ea typeface="Roboto"/>
              <a:cs typeface="Roboto"/>
              <a:sym typeface="Roboto"/>
            </a:endParaRPr>
          </a:p>
          <a:p>
            <a:pPr indent="0" lvl="0" marL="457200" marR="228600" rtl="0" algn="l">
              <a:lnSpc>
                <a:spcPct val="100000"/>
              </a:lnSpc>
              <a:spcBef>
                <a:spcPts val="0"/>
              </a:spcBef>
              <a:spcAft>
                <a:spcPts val="0"/>
              </a:spcAft>
              <a:buSzPts val="1080"/>
              <a:buNone/>
            </a:pPr>
            <a:r>
              <a:rPr lang="en-US" sz="1800">
                <a:solidFill>
                  <a:srgbClr val="242424"/>
                </a:solidFill>
                <a:latin typeface="Georgia"/>
                <a:ea typeface="Georgia"/>
                <a:cs typeface="Georgia"/>
                <a:sym typeface="Georgia"/>
              </a:rPr>
              <a:t>The most suitable subset of attributes are selected by using techniques like forward selection, backward elimination, decision tree induction or a combination of forward selection and backward elimination.</a:t>
            </a:r>
            <a:endParaRPr sz="1800">
              <a:solidFill>
                <a:srgbClr val="242424"/>
              </a:solidFill>
              <a:latin typeface="Georgia"/>
              <a:ea typeface="Georgia"/>
              <a:cs typeface="Georgia"/>
              <a:sym typeface="Georgia"/>
            </a:endParaRPr>
          </a:p>
          <a:p>
            <a:pPr indent="0" lvl="0" marL="457200" marR="228600" rtl="0" algn="l">
              <a:lnSpc>
                <a:spcPct val="100000"/>
              </a:lnSpc>
              <a:spcBef>
                <a:spcPts val="0"/>
              </a:spcBef>
              <a:spcAft>
                <a:spcPts val="0"/>
              </a:spcAft>
              <a:buSzPts val="1080"/>
              <a:buNone/>
            </a:pPr>
            <a:r>
              <a:rPr lang="en-US" sz="1800">
                <a:highlight>
                  <a:srgbClr val="FFFFFF"/>
                </a:highlight>
                <a:latin typeface="Roboto"/>
                <a:ea typeface="Roboto"/>
                <a:cs typeface="Roboto"/>
                <a:sym typeface="Roboto"/>
              </a:rPr>
              <a:t>The attribute subset selection ensures that we get a good subset of original attributes even after eliminating the unwanted attributes. The resulting probability of data distribution is as close as possible to the original data distribution using all the attributes.</a:t>
            </a:r>
            <a:endParaRPr sz="1800">
              <a:highlight>
                <a:srgbClr val="FFFFFF"/>
              </a:highlight>
              <a:latin typeface="Roboto"/>
              <a:ea typeface="Roboto"/>
              <a:cs typeface="Roboto"/>
              <a:sym typeface="Roboto"/>
            </a:endParaRPr>
          </a:p>
          <a:p>
            <a:pPr indent="0" lvl="0" marL="457200" marR="228600" rtl="0" algn="l">
              <a:lnSpc>
                <a:spcPct val="100000"/>
              </a:lnSpc>
              <a:spcBef>
                <a:spcPts val="0"/>
              </a:spcBef>
              <a:spcAft>
                <a:spcPts val="0"/>
              </a:spcAft>
              <a:buSzPts val="1080"/>
              <a:buNone/>
            </a:pPr>
            <a:r>
              <a:t/>
            </a:r>
            <a:endParaRPr sz="2000">
              <a:solidFill>
                <a:srgbClr val="333333"/>
              </a:solidFill>
              <a:highlight>
                <a:srgbClr val="FFFFFF"/>
              </a:highlight>
              <a:latin typeface="Roboto"/>
              <a:ea typeface="Roboto"/>
              <a:cs typeface="Roboto"/>
              <a:sym typeface="Roboto"/>
            </a:endParaRPr>
          </a:p>
        </p:txBody>
      </p:sp>
      <p:sp>
        <p:nvSpPr>
          <p:cNvPr id="556" name="Google Shape;556;p6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7" name="Google Shape;557;p68"/>
          <p:cNvSpPr txBox="1"/>
          <p:nvPr/>
        </p:nvSpPr>
        <p:spPr>
          <a:xfrm>
            <a:off x="384050" y="-24375"/>
            <a:ext cx="713220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Data Reduction Techniques</a:t>
            </a:r>
            <a:endParaRPr b="0" i="0" sz="2800" u="none" cap="none" strike="noStrike">
              <a:solidFill>
                <a:schemeClr val="dk1"/>
              </a:solidFill>
              <a:latin typeface="Tahoma"/>
              <a:ea typeface="Tahoma"/>
              <a:cs typeface="Tahoma"/>
              <a:sym typeface="Tahom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63" name="Google Shape;563;p69"/>
          <p:cNvSpPr txBox="1"/>
          <p:nvPr/>
        </p:nvSpPr>
        <p:spPr>
          <a:xfrm>
            <a:off x="762000" y="304800"/>
            <a:ext cx="7696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2400"/>
              <a:buFont typeface="Tahoma"/>
              <a:buNone/>
            </a:pPr>
            <a:r>
              <a:rPr b="0" i="0" lang="en-US" sz="2400" u="none" cap="none" strike="noStrike">
                <a:solidFill>
                  <a:schemeClr val="dk2"/>
                </a:solidFill>
                <a:latin typeface="Tahoma"/>
                <a:ea typeface="Tahoma"/>
                <a:cs typeface="Tahoma"/>
                <a:sym typeface="Tahoma"/>
              </a:rPr>
              <a:t>Greedy(heuristic) methods for attribute subset selection</a:t>
            </a:r>
            <a:endParaRPr b="0" i="0" sz="1400" u="none" cap="none" strike="noStrike">
              <a:solidFill>
                <a:srgbClr val="000000"/>
              </a:solidFill>
              <a:latin typeface="Arial"/>
              <a:ea typeface="Arial"/>
              <a:cs typeface="Arial"/>
              <a:sym typeface="Arial"/>
            </a:endParaRPr>
          </a:p>
        </p:txBody>
      </p:sp>
      <p:sp>
        <p:nvSpPr>
          <p:cNvPr id="564" name="Google Shape;564;p69"/>
          <p:cNvSpPr txBox="1"/>
          <p:nvPr/>
        </p:nvSpPr>
        <p:spPr>
          <a:xfrm>
            <a:off x="715962" y="5678487"/>
            <a:ext cx="18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pic>
        <p:nvPicPr>
          <p:cNvPr id="565" name="Google Shape;565;p69"/>
          <p:cNvPicPr preferRelativeResize="0"/>
          <p:nvPr/>
        </p:nvPicPr>
        <p:blipFill rotWithShape="1">
          <a:blip r:embed="rId3">
            <a:alphaModFix/>
          </a:blip>
          <a:srcRect b="0" l="0" r="0" t="0"/>
          <a:stretch/>
        </p:blipFill>
        <p:spPr>
          <a:xfrm>
            <a:off x="152400" y="1295400"/>
            <a:ext cx="8305799" cy="52578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572" name="Google Shape;572;p70"/>
          <p:cNvSpPr txBox="1"/>
          <p:nvPr/>
        </p:nvSpPr>
        <p:spPr>
          <a:xfrm>
            <a:off x="-73150" y="-70100"/>
            <a:ext cx="9247500" cy="655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1. Stepwise forward selection: The procedure starts with an empty set of attributes as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the reduced set. The best of the original attributes is determined and added to the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reduced set. At each subsequent iteration or step, the best of the remaining original</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attributes is added to the set.</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2. Stepwise backward elimination: The procedure starts with the full set of attributes.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At each step, it removes the worst attribute remaining in the set.</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3. Combination of forward selection and backward elimination: The stepwise forward</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selection and backward elimination methods can be combined so that, at each</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step, the procedure selects the best attribute and removes the worst from among the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remaining attributes.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4. Decision tree induction: Decision tree algorithms (e.g., ID3, C4.5, and CART) were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originally intended for classification. Decision tree induction constructs a flowchart like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structure where each internal (nonleaf) node denotes a test on an attribute, each</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branch corresponds to an outcome of the test, and each external (leaf) node denotes a</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class prediction. </a:t>
            </a:r>
            <a:r>
              <a:rPr b="0" i="0" lang="en-US" sz="1800" u="none" cap="none" strike="noStrike">
                <a:solidFill>
                  <a:srgbClr val="FF0000"/>
                </a:solidFill>
                <a:latin typeface="Tahoma"/>
                <a:ea typeface="Tahoma"/>
                <a:cs typeface="Tahoma"/>
                <a:sym typeface="Tahoma"/>
              </a:rPr>
              <a:t>At each node, the algorithm chooses the “best” attribute to partition</a:t>
            </a:r>
            <a:endParaRPr b="0" i="0" sz="1800" u="none" cap="none" strike="noStrike">
              <a:solidFill>
                <a:srgbClr val="FF0000"/>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0000"/>
                </a:solidFill>
                <a:latin typeface="Tahoma"/>
                <a:ea typeface="Tahoma"/>
                <a:cs typeface="Tahoma"/>
                <a:sym typeface="Tahoma"/>
              </a:rPr>
              <a:t>the data into individual classes.</a:t>
            </a:r>
            <a:endParaRPr b="0" i="0" sz="1800" u="none" cap="none" strike="noStrike">
              <a:solidFill>
                <a:srgbClr val="FF0000"/>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0000"/>
                </a:solidFill>
                <a:latin typeface="Tahoma"/>
                <a:ea typeface="Tahoma"/>
                <a:cs typeface="Tahoma"/>
                <a:sym typeface="Tahoma"/>
              </a:rPr>
              <a:t>When decision tree induction is used for attribute subset selection, a tree is constructed</a:t>
            </a:r>
            <a:endParaRPr b="0" i="0" sz="1800" u="none" cap="none" strike="noStrike">
              <a:solidFill>
                <a:srgbClr val="FF0000"/>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0000"/>
                </a:solidFill>
                <a:latin typeface="Tahoma"/>
                <a:ea typeface="Tahoma"/>
                <a:cs typeface="Tahoma"/>
                <a:sym typeface="Tahoma"/>
              </a:rPr>
              <a:t>from the given data. All attributes that do not appear in the tree are assumed</a:t>
            </a:r>
            <a:endParaRPr b="0" i="0" sz="1800" u="none" cap="none" strike="noStrike">
              <a:solidFill>
                <a:srgbClr val="FF0000"/>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0000"/>
                </a:solidFill>
                <a:latin typeface="Tahoma"/>
                <a:ea typeface="Tahoma"/>
                <a:cs typeface="Tahoma"/>
                <a:sym typeface="Tahoma"/>
              </a:rPr>
              <a:t>to be irrelevant. The set of attributes appearing in the tree form the reduced subset</a:t>
            </a:r>
            <a:endParaRPr b="0" i="0" sz="1800" u="none" cap="none" strike="noStrike">
              <a:solidFill>
                <a:srgbClr val="FF0000"/>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0000"/>
                </a:solidFill>
                <a:latin typeface="Tahoma"/>
                <a:ea typeface="Tahoma"/>
                <a:cs typeface="Tahoma"/>
                <a:sym typeface="Tahoma"/>
              </a:rPr>
              <a:t>of attributes.</a:t>
            </a:r>
            <a:endParaRPr b="0" i="0" sz="1800" u="none" cap="none" strike="noStrike">
              <a:solidFill>
                <a:srgbClr val="FF0000"/>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The stopping criteria for the methods may vary. The procedure may employ a threshold</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on the measure used to determine when to stop the attribute selection process.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7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78" name="Google Shape;578;p71"/>
          <p:cNvSpPr txBox="1"/>
          <p:nvPr>
            <p:ph type="title"/>
          </p:nvPr>
        </p:nvSpPr>
        <p:spPr>
          <a:xfrm>
            <a:off x="1295400" y="228600"/>
            <a:ext cx="62484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Data Reduction Strategies</a:t>
            </a:r>
            <a:endParaRPr/>
          </a:p>
        </p:txBody>
      </p:sp>
      <p:sp>
        <p:nvSpPr>
          <p:cNvPr id="579" name="Google Shape;579;p71"/>
          <p:cNvSpPr txBox="1"/>
          <p:nvPr>
            <p:ph idx="1" type="body"/>
          </p:nvPr>
        </p:nvSpPr>
        <p:spPr>
          <a:xfrm>
            <a:off x="304800" y="1219200"/>
            <a:ext cx="82296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Why data reduction?</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A database/data warehouse may store terabytes of data</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Complex data analysis/mining may take a very long time to run on the complete data set</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Data reduction </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Obtain a reduced representation of the data set that is much smaller in volume but yet produce the same (or almost the same) analytical results</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hlink"/>
                </a:solidFill>
                <a:latin typeface="Tahoma"/>
                <a:ea typeface="Tahoma"/>
                <a:cs typeface="Tahoma"/>
                <a:sym typeface="Tahoma"/>
              </a:rPr>
              <a:t>Data reduction strategies</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folHlink"/>
                </a:solidFill>
                <a:latin typeface="Tahoma"/>
                <a:ea typeface="Tahoma"/>
                <a:cs typeface="Tahoma"/>
                <a:sym typeface="Tahoma"/>
              </a:rPr>
              <a:t>Dimensionality reduction — </a:t>
            </a:r>
            <a:r>
              <a:rPr b="0" i="0" lang="en-US" sz="1800" u="none">
                <a:solidFill>
                  <a:schemeClr val="dk1"/>
                </a:solidFill>
                <a:latin typeface="Tahoma"/>
                <a:ea typeface="Tahoma"/>
                <a:cs typeface="Tahoma"/>
                <a:sym typeface="Tahoma"/>
              </a:rPr>
              <a:t>e.g.,</a:t>
            </a:r>
            <a:r>
              <a:rPr b="0" i="0" lang="en-US" sz="1800" u="none">
                <a:solidFill>
                  <a:schemeClr val="folHlink"/>
                </a:solidFill>
                <a:latin typeface="Tahoma"/>
                <a:ea typeface="Tahoma"/>
                <a:cs typeface="Tahoma"/>
                <a:sym typeface="Tahoma"/>
              </a:rPr>
              <a:t> </a:t>
            </a:r>
            <a:r>
              <a:rPr b="0" i="0" lang="en-US" sz="1800" u="none">
                <a:solidFill>
                  <a:schemeClr val="dk1"/>
                </a:solidFill>
                <a:latin typeface="Tahoma"/>
                <a:ea typeface="Tahoma"/>
                <a:cs typeface="Tahoma"/>
                <a:sym typeface="Tahoma"/>
              </a:rPr>
              <a:t>remove unimportant attributes</a:t>
            </a:r>
            <a:endParaRPr/>
          </a:p>
          <a:p>
            <a:pPr indent="-228600" lvl="2" marL="1143000" rtl="0" algn="l">
              <a:lnSpc>
                <a:spcPct val="100000"/>
              </a:lnSpc>
              <a:spcBef>
                <a:spcPts val="320"/>
              </a:spcBef>
              <a:spcAft>
                <a:spcPts val="0"/>
              </a:spcAft>
              <a:buClr>
                <a:schemeClr val="folHlink"/>
              </a:buClr>
              <a:buSzPts val="800"/>
              <a:buFont typeface="Noto Sans Symbols"/>
              <a:buChar char="■"/>
            </a:pPr>
            <a:r>
              <a:rPr b="0" i="0" lang="en-US" sz="1600" u="none">
                <a:solidFill>
                  <a:srgbClr val="FF0000"/>
                </a:solidFill>
                <a:latin typeface="Tahoma"/>
                <a:ea typeface="Tahoma"/>
                <a:cs typeface="Tahoma"/>
                <a:sym typeface="Tahoma"/>
              </a:rPr>
              <a:t>Wavelet Transform, PCA, Attribute subset selection</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folHlink"/>
                </a:solidFill>
                <a:latin typeface="Tahoma"/>
                <a:ea typeface="Tahoma"/>
                <a:cs typeface="Tahoma"/>
                <a:sym typeface="Tahoma"/>
              </a:rPr>
              <a:t>Numerosity reduction — </a:t>
            </a:r>
            <a:r>
              <a:rPr b="0" i="0" lang="en-US" sz="1800" u="none">
                <a:solidFill>
                  <a:schemeClr val="dk1"/>
                </a:solidFill>
                <a:latin typeface="Tahoma"/>
                <a:ea typeface="Tahoma"/>
                <a:cs typeface="Tahoma"/>
                <a:sym typeface="Tahoma"/>
              </a:rPr>
              <a:t>e.g.,</a:t>
            </a:r>
            <a:r>
              <a:rPr b="0" i="0" lang="en-US" sz="1800" u="none">
                <a:solidFill>
                  <a:schemeClr val="folHlink"/>
                </a:solidFill>
                <a:latin typeface="Tahoma"/>
                <a:ea typeface="Tahoma"/>
                <a:cs typeface="Tahoma"/>
                <a:sym typeface="Tahoma"/>
              </a:rPr>
              <a:t> </a:t>
            </a:r>
            <a:r>
              <a:rPr b="0" i="0" lang="en-US" sz="1800" u="none">
                <a:solidFill>
                  <a:schemeClr val="dk1"/>
                </a:solidFill>
                <a:latin typeface="Tahoma"/>
                <a:ea typeface="Tahoma"/>
                <a:cs typeface="Tahoma"/>
                <a:sym typeface="Tahoma"/>
              </a:rPr>
              <a:t>fit data into models</a:t>
            </a:r>
            <a:endParaRPr/>
          </a:p>
          <a:p>
            <a:pPr indent="-228600" lvl="2" marL="1143000" rtl="0" algn="l">
              <a:lnSpc>
                <a:spcPct val="100000"/>
              </a:lnSpc>
              <a:spcBef>
                <a:spcPts val="320"/>
              </a:spcBef>
              <a:spcAft>
                <a:spcPts val="0"/>
              </a:spcAft>
              <a:buClr>
                <a:schemeClr val="folHlink"/>
              </a:buClr>
              <a:buSzPts val="800"/>
              <a:buFont typeface="Noto Sans Symbols"/>
              <a:buChar char="■"/>
            </a:pPr>
            <a:r>
              <a:rPr b="0" i="0" lang="en-US" sz="1600" u="none">
                <a:solidFill>
                  <a:srgbClr val="FF0000"/>
                </a:solidFill>
                <a:latin typeface="Tahoma"/>
                <a:ea typeface="Tahoma"/>
                <a:cs typeface="Tahoma"/>
                <a:sym typeface="Tahoma"/>
              </a:rPr>
              <a:t>Parametric methods: Regression, log-linear models</a:t>
            </a:r>
            <a:endParaRPr/>
          </a:p>
          <a:p>
            <a:pPr indent="-228600" lvl="2" marL="1143000" rtl="0" algn="l">
              <a:lnSpc>
                <a:spcPct val="100000"/>
              </a:lnSpc>
              <a:spcBef>
                <a:spcPts val="320"/>
              </a:spcBef>
              <a:spcAft>
                <a:spcPts val="0"/>
              </a:spcAft>
              <a:buClr>
                <a:schemeClr val="folHlink"/>
              </a:buClr>
              <a:buSzPts val="800"/>
              <a:buFont typeface="Noto Sans Symbols"/>
              <a:buChar char="■"/>
            </a:pPr>
            <a:r>
              <a:rPr b="0" i="0" lang="en-US" sz="1600" u="none">
                <a:solidFill>
                  <a:srgbClr val="FF0000"/>
                </a:solidFill>
                <a:latin typeface="Tahoma"/>
                <a:ea typeface="Tahoma"/>
                <a:cs typeface="Tahoma"/>
                <a:sym typeface="Tahoma"/>
              </a:rPr>
              <a:t>Non parametric methods: histograms, clustering, sampling and data cube aggregation</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folHlink"/>
                </a:solidFill>
                <a:latin typeface="Tahoma"/>
                <a:ea typeface="Tahoma"/>
                <a:cs typeface="Tahoma"/>
                <a:sym typeface="Tahoma"/>
              </a:rPr>
              <a:t>Data Compression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7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85" name="Google Shape;585;p72"/>
          <p:cNvSpPr txBox="1"/>
          <p:nvPr>
            <p:ph type="title"/>
          </p:nvPr>
        </p:nvSpPr>
        <p:spPr>
          <a:xfrm>
            <a:off x="228600" y="228600"/>
            <a:ext cx="69342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Dimensionality Reduction:</a:t>
            </a:r>
            <a:br>
              <a:rPr b="0" i="0" lang="en-US" sz="3200" u="none">
                <a:solidFill>
                  <a:schemeClr val="dk2"/>
                </a:solidFill>
                <a:latin typeface="Tahoma"/>
                <a:ea typeface="Tahoma"/>
                <a:cs typeface="Tahoma"/>
                <a:sym typeface="Tahoma"/>
              </a:rPr>
            </a:br>
            <a:r>
              <a:rPr b="0" i="0" lang="en-US" sz="3200" u="none">
                <a:solidFill>
                  <a:schemeClr val="dk2"/>
                </a:solidFill>
                <a:latin typeface="Tahoma"/>
                <a:ea typeface="Tahoma"/>
                <a:cs typeface="Tahoma"/>
                <a:sym typeface="Tahoma"/>
              </a:rPr>
              <a:t>Wavelet Transformation </a:t>
            </a:r>
            <a:endParaRPr/>
          </a:p>
        </p:txBody>
      </p:sp>
      <p:sp>
        <p:nvSpPr>
          <p:cNvPr id="586" name="Google Shape;586;p72"/>
          <p:cNvSpPr txBox="1"/>
          <p:nvPr>
            <p:ph idx="1" type="body"/>
          </p:nvPr>
        </p:nvSpPr>
        <p:spPr>
          <a:xfrm>
            <a:off x="0" y="1447800"/>
            <a:ext cx="9296400" cy="493395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Arial"/>
                <a:ea typeface="Arial"/>
                <a:cs typeface="Arial"/>
                <a:sym typeface="Arial"/>
              </a:rPr>
              <a:t>The </a:t>
            </a:r>
            <a:r>
              <a:rPr b="1" i="0" lang="en-US" sz="2000" u="none">
                <a:solidFill>
                  <a:schemeClr val="dk1"/>
                </a:solidFill>
                <a:latin typeface="Arial"/>
                <a:ea typeface="Arial"/>
                <a:cs typeface="Arial"/>
                <a:sym typeface="Arial"/>
              </a:rPr>
              <a:t>discrete wavelet transform (DWT) </a:t>
            </a:r>
            <a:r>
              <a:rPr b="0" i="0" lang="en-US" sz="2000" u="none">
                <a:solidFill>
                  <a:schemeClr val="dk1"/>
                </a:solidFill>
                <a:latin typeface="Arial"/>
                <a:ea typeface="Arial"/>
                <a:cs typeface="Arial"/>
                <a:sym typeface="Arial"/>
              </a:rPr>
              <a:t>is a linear signal processing technique that, when applied to a data vector </a:t>
            </a:r>
            <a:r>
              <a:rPr b="1" i="1" lang="en-US" sz="2000" u="none">
                <a:solidFill>
                  <a:schemeClr val="dk1"/>
                </a:solidFill>
                <a:latin typeface="Arial"/>
                <a:ea typeface="Arial"/>
                <a:cs typeface="Arial"/>
                <a:sym typeface="Arial"/>
              </a:rPr>
              <a:t>X</a:t>
            </a:r>
            <a:r>
              <a:rPr b="0" i="0" lang="en-US" sz="2000" u="none">
                <a:solidFill>
                  <a:schemeClr val="dk1"/>
                </a:solidFill>
                <a:latin typeface="Arial"/>
                <a:ea typeface="Arial"/>
                <a:cs typeface="Arial"/>
                <a:sym typeface="Arial"/>
              </a:rPr>
              <a:t>, transforms it to a numerically different vector, </a:t>
            </a:r>
            <a:r>
              <a:rPr b="1" i="1" lang="en-US" sz="2000" u="none">
                <a:solidFill>
                  <a:schemeClr val="dk1"/>
                </a:solidFill>
                <a:latin typeface="Arial"/>
                <a:ea typeface="Arial"/>
                <a:cs typeface="Arial"/>
                <a:sym typeface="Arial"/>
              </a:rPr>
              <a:t>X</a:t>
            </a:r>
            <a:r>
              <a:rPr b="0" i="0" lang="en-US" sz="2000" u="none">
                <a:solidFill>
                  <a:schemeClr val="dk1"/>
                </a:solidFill>
                <a:latin typeface="Arial"/>
                <a:ea typeface="Arial"/>
                <a:cs typeface="Arial"/>
                <a:sym typeface="Arial"/>
              </a:rPr>
              <a:t>’ of </a:t>
            </a:r>
            <a:r>
              <a:rPr b="1" i="0" lang="en-US" sz="2000" u="none">
                <a:solidFill>
                  <a:schemeClr val="dk1"/>
                </a:solidFill>
                <a:latin typeface="Arial"/>
                <a:ea typeface="Arial"/>
                <a:cs typeface="Arial"/>
                <a:sym typeface="Arial"/>
              </a:rPr>
              <a:t>wavelet coefficients</a:t>
            </a:r>
            <a:r>
              <a:rPr b="0" i="0" lang="en-US" sz="2000" u="none">
                <a:solidFill>
                  <a:schemeClr val="dk1"/>
                </a:solidFill>
                <a:latin typeface="Arial"/>
                <a:ea typeface="Arial"/>
                <a:cs typeface="Arial"/>
                <a:sym typeface="Arial"/>
              </a:rPr>
              <a:t>.</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Compressed approximation: store only a small fraction of the strongest of the wavelet coefficients.</a:t>
            </a:r>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Similar to discrete Fourier transform (DFT), but better lossy compression.</a:t>
            </a:r>
            <a:endParaRPr/>
          </a:p>
          <a:p>
            <a:pPr indent="-342900" lvl="0" marL="342900" rtl="0" algn="l">
              <a:lnSpc>
                <a:spcPct val="11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Popular wavelet transforms include the Haar-2, Daubechies-4,and Daubechies-6.</a:t>
            </a:r>
            <a:endParaRPr b="0" i="0" sz="1800" u="none">
              <a:solidFill>
                <a:schemeClr val="dk1"/>
              </a:solidFill>
              <a:latin typeface="Arial"/>
              <a:ea typeface="Arial"/>
              <a:cs typeface="Arial"/>
              <a:sym typeface="Arial"/>
            </a:endParaRPr>
          </a:p>
          <a:p>
            <a:pPr indent="0" lvl="1" marL="457200" rtl="0" algn="l">
              <a:lnSpc>
                <a:spcPct val="110000"/>
              </a:lnSpc>
              <a:spcBef>
                <a:spcPts val="360"/>
              </a:spcBef>
              <a:spcAft>
                <a:spcPts val="0"/>
              </a:spcAft>
              <a:buSzPts val="990"/>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SzPts val="1080"/>
              <a:buNone/>
            </a:pPr>
            <a:r>
              <a:t/>
            </a:r>
            <a:endParaRPr b="0" i="0" sz="1800" u="none">
              <a:solidFill>
                <a:schemeClr val="dk1"/>
              </a:solidFill>
              <a:latin typeface="Arial"/>
              <a:ea typeface="Arial"/>
              <a:cs typeface="Arial"/>
              <a:sym typeface="Arial"/>
            </a:endParaRPr>
          </a:p>
        </p:txBody>
      </p:sp>
      <p:grpSp>
        <p:nvGrpSpPr>
          <p:cNvPr id="587" name="Google Shape;587;p72"/>
          <p:cNvGrpSpPr/>
          <p:nvPr/>
        </p:nvGrpSpPr>
        <p:grpSpPr>
          <a:xfrm>
            <a:off x="2286000" y="4257675"/>
            <a:ext cx="4953000" cy="1447800"/>
            <a:chOff x="3936" y="96"/>
            <a:chExt cx="1632" cy="995"/>
          </a:xfrm>
        </p:grpSpPr>
        <p:sp>
          <p:nvSpPr>
            <p:cNvPr id="588" name="Google Shape;588;p72"/>
            <p:cNvSpPr txBox="1"/>
            <p:nvPr/>
          </p:nvSpPr>
          <p:spPr>
            <a:xfrm>
              <a:off x="3936" y="96"/>
              <a:ext cx="1632" cy="96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p:txBody>
        </p:sp>
        <p:cxnSp>
          <p:nvCxnSpPr>
            <p:cNvPr id="589" name="Google Shape;589;p72"/>
            <p:cNvCxnSpPr/>
            <p:nvPr/>
          </p:nvCxnSpPr>
          <p:spPr>
            <a:xfrm>
              <a:off x="3984" y="864"/>
              <a:ext cx="144" cy="0"/>
            </a:xfrm>
            <a:prstGeom prst="straightConnector1">
              <a:avLst/>
            </a:prstGeom>
            <a:noFill/>
            <a:ln cap="flat" cmpd="sng" w="9525">
              <a:solidFill>
                <a:schemeClr val="dk1"/>
              </a:solidFill>
              <a:prstDash val="solid"/>
              <a:miter lim="800000"/>
              <a:headEnd len="sm" w="sm" type="none"/>
              <a:tailEnd len="sm" w="sm" type="none"/>
            </a:ln>
          </p:spPr>
        </p:cxnSp>
        <p:cxnSp>
          <p:nvCxnSpPr>
            <p:cNvPr id="590" name="Google Shape;590;p72"/>
            <p:cNvCxnSpPr/>
            <p:nvPr/>
          </p:nvCxnSpPr>
          <p:spPr>
            <a:xfrm rot="10800000">
              <a:off x="4128" y="288"/>
              <a:ext cx="0" cy="576"/>
            </a:xfrm>
            <a:prstGeom prst="straightConnector1">
              <a:avLst/>
            </a:prstGeom>
            <a:noFill/>
            <a:ln cap="flat" cmpd="sng" w="9525">
              <a:solidFill>
                <a:schemeClr val="dk1"/>
              </a:solidFill>
              <a:prstDash val="solid"/>
              <a:miter lim="800000"/>
              <a:headEnd len="sm" w="sm" type="none"/>
              <a:tailEnd len="sm" w="sm" type="none"/>
            </a:ln>
          </p:spPr>
        </p:cxnSp>
        <p:cxnSp>
          <p:nvCxnSpPr>
            <p:cNvPr id="591" name="Google Shape;591;p72"/>
            <p:cNvCxnSpPr/>
            <p:nvPr/>
          </p:nvCxnSpPr>
          <p:spPr>
            <a:xfrm>
              <a:off x="4128" y="288"/>
              <a:ext cx="288" cy="0"/>
            </a:xfrm>
            <a:prstGeom prst="straightConnector1">
              <a:avLst/>
            </a:prstGeom>
            <a:noFill/>
            <a:ln cap="flat" cmpd="sng" w="9525">
              <a:solidFill>
                <a:schemeClr val="dk1"/>
              </a:solidFill>
              <a:prstDash val="solid"/>
              <a:miter lim="800000"/>
              <a:headEnd len="sm" w="sm" type="none"/>
              <a:tailEnd len="sm" w="sm" type="none"/>
            </a:ln>
          </p:spPr>
        </p:cxnSp>
        <p:cxnSp>
          <p:nvCxnSpPr>
            <p:cNvPr id="592" name="Google Shape;592;p72"/>
            <p:cNvCxnSpPr/>
            <p:nvPr/>
          </p:nvCxnSpPr>
          <p:spPr>
            <a:xfrm>
              <a:off x="4416" y="288"/>
              <a:ext cx="0" cy="576"/>
            </a:xfrm>
            <a:prstGeom prst="straightConnector1">
              <a:avLst/>
            </a:prstGeom>
            <a:noFill/>
            <a:ln cap="flat" cmpd="sng" w="9525">
              <a:solidFill>
                <a:schemeClr val="dk1"/>
              </a:solidFill>
              <a:prstDash val="solid"/>
              <a:miter lim="800000"/>
              <a:headEnd len="sm" w="sm" type="none"/>
              <a:tailEnd len="sm" w="sm" type="none"/>
            </a:ln>
          </p:spPr>
        </p:cxnSp>
        <p:cxnSp>
          <p:nvCxnSpPr>
            <p:cNvPr id="593" name="Google Shape;593;p72"/>
            <p:cNvCxnSpPr/>
            <p:nvPr/>
          </p:nvCxnSpPr>
          <p:spPr>
            <a:xfrm>
              <a:off x="4416" y="864"/>
              <a:ext cx="192" cy="0"/>
            </a:xfrm>
            <a:prstGeom prst="straightConnector1">
              <a:avLst/>
            </a:prstGeom>
            <a:noFill/>
            <a:ln cap="flat" cmpd="sng" w="9525">
              <a:solidFill>
                <a:schemeClr val="dk1"/>
              </a:solidFill>
              <a:prstDash val="solid"/>
              <a:miter lim="800000"/>
              <a:headEnd len="sm" w="sm" type="none"/>
              <a:tailEnd len="sm" w="sm" type="none"/>
            </a:ln>
          </p:spPr>
        </p:cxnSp>
        <p:cxnSp>
          <p:nvCxnSpPr>
            <p:cNvPr id="594" name="Google Shape;594;p72"/>
            <p:cNvCxnSpPr/>
            <p:nvPr/>
          </p:nvCxnSpPr>
          <p:spPr>
            <a:xfrm>
              <a:off x="4848" y="864"/>
              <a:ext cx="96" cy="0"/>
            </a:xfrm>
            <a:prstGeom prst="straightConnector1">
              <a:avLst/>
            </a:prstGeom>
            <a:noFill/>
            <a:ln cap="flat" cmpd="sng" w="9525">
              <a:solidFill>
                <a:schemeClr val="dk1"/>
              </a:solidFill>
              <a:prstDash val="solid"/>
              <a:miter lim="800000"/>
              <a:headEnd len="sm" w="sm" type="none"/>
              <a:tailEnd len="sm" w="sm" type="none"/>
            </a:ln>
          </p:spPr>
        </p:cxnSp>
        <p:cxnSp>
          <p:nvCxnSpPr>
            <p:cNvPr id="595" name="Google Shape;595;p72"/>
            <p:cNvCxnSpPr/>
            <p:nvPr/>
          </p:nvCxnSpPr>
          <p:spPr>
            <a:xfrm flipH="1" rot="10800000">
              <a:off x="4944" y="336"/>
              <a:ext cx="192" cy="528"/>
            </a:xfrm>
            <a:prstGeom prst="straightConnector1">
              <a:avLst/>
            </a:prstGeom>
            <a:noFill/>
            <a:ln cap="flat" cmpd="sng" w="9525">
              <a:solidFill>
                <a:schemeClr val="dk1"/>
              </a:solidFill>
              <a:prstDash val="solid"/>
              <a:miter lim="800000"/>
              <a:headEnd len="sm" w="sm" type="none"/>
              <a:tailEnd len="sm" w="sm" type="none"/>
            </a:ln>
          </p:spPr>
        </p:cxnSp>
        <p:cxnSp>
          <p:nvCxnSpPr>
            <p:cNvPr id="596" name="Google Shape;596;p72"/>
            <p:cNvCxnSpPr/>
            <p:nvPr/>
          </p:nvCxnSpPr>
          <p:spPr>
            <a:xfrm>
              <a:off x="5136" y="336"/>
              <a:ext cx="96" cy="288"/>
            </a:xfrm>
            <a:prstGeom prst="straightConnector1">
              <a:avLst/>
            </a:prstGeom>
            <a:noFill/>
            <a:ln cap="flat" cmpd="sng" w="9525">
              <a:solidFill>
                <a:schemeClr val="dk1"/>
              </a:solidFill>
              <a:prstDash val="solid"/>
              <a:miter lim="800000"/>
              <a:headEnd len="sm" w="sm" type="none"/>
              <a:tailEnd len="sm" w="sm" type="none"/>
            </a:ln>
          </p:spPr>
        </p:cxnSp>
        <p:cxnSp>
          <p:nvCxnSpPr>
            <p:cNvPr id="597" name="Google Shape;597;p72"/>
            <p:cNvCxnSpPr/>
            <p:nvPr/>
          </p:nvCxnSpPr>
          <p:spPr>
            <a:xfrm>
              <a:off x="5232" y="624"/>
              <a:ext cx="96" cy="288"/>
            </a:xfrm>
            <a:prstGeom prst="straightConnector1">
              <a:avLst/>
            </a:prstGeom>
            <a:noFill/>
            <a:ln cap="flat" cmpd="sng" w="9525">
              <a:solidFill>
                <a:schemeClr val="dk1"/>
              </a:solidFill>
              <a:prstDash val="solid"/>
              <a:miter lim="800000"/>
              <a:headEnd len="sm" w="sm" type="none"/>
              <a:tailEnd len="sm" w="sm" type="none"/>
            </a:ln>
          </p:spPr>
        </p:cxnSp>
        <p:cxnSp>
          <p:nvCxnSpPr>
            <p:cNvPr id="598" name="Google Shape;598;p72"/>
            <p:cNvCxnSpPr/>
            <p:nvPr/>
          </p:nvCxnSpPr>
          <p:spPr>
            <a:xfrm flipH="1" rot="10800000">
              <a:off x="5328" y="864"/>
              <a:ext cx="96" cy="48"/>
            </a:xfrm>
            <a:prstGeom prst="straightConnector1">
              <a:avLst/>
            </a:prstGeom>
            <a:noFill/>
            <a:ln cap="flat" cmpd="sng" w="9525">
              <a:solidFill>
                <a:schemeClr val="dk1"/>
              </a:solidFill>
              <a:prstDash val="solid"/>
              <a:miter lim="800000"/>
              <a:headEnd len="sm" w="sm" type="none"/>
              <a:tailEnd len="sm" w="sm" type="none"/>
            </a:ln>
          </p:spPr>
        </p:cxnSp>
        <p:cxnSp>
          <p:nvCxnSpPr>
            <p:cNvPr id="599" name="Google Shape;599;p72"/>
            <p:cNvCxnSpPr/>
            <p:nvPr/>
          </p:nvCxnSpPr>
          <p:spPr>
            <a:xfrm>
              <a:off x="5424" y="864"/>
              <a:ext cx="96" cy="0"/>
            </a:xfrm>
            <a:prstGeom prst="straightConnector1">
              <a:avLst/>
            </a:prstGeom>
            <a:noFill/>
            <a:ln cap="flat" cmpd="sng" w="9525">
              <a:solidFill>
                <a:schemeClr val="dk1"/>
              </a:solidFill>
              <a:prstDash val="solid"/>
              <a:miter lim="800000"/>
              <a:headEnd len="sm" w="sm" type="none"/>
              <a:tailEnd len="sm" w="sm" type="none"/>
            </a:ln>
          </p:spPr>
        </p:cxnSp>
        <p:sp>
          <p:nvSpPr>
            <p:cNvPr id="600" name="Google Shape;600;p72"/>
            <p:cNvSpPr txBox="1"/>
            <p:nvPr/>
          </p:nvSpPr>
          <p:spPr>
            <a:xfrm>
              <a:off x="4080" y="864"/>
              <a:ext cx="45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Haar2</a:t>
              </a:r>
              <a:endParaRPr b="0" i="0" sz="1400" u="none" cap="none" strike="noStrike">
                <a:solidFill>
                  <a:srgbClr val="000000"/>
                </a:solidFill>
                <a:latin typeface="Arial"/>
                <a:ea typeface="Arial"/>
                <a:cs typeface="Arial"/>
                <a:sym typeface="Arial"/>
              </a:endParaRPr>
            </a:p>
          </p:txBody>
        </p:sp>
        <p:sp>
          <p:nvSpPr>
            <p:cNvPr id="601" name="Google Shape;601;p72"/>
            <p:cNvSpPr txBox="1"/>
            <p:nvPr/>
          </p:nvSpPr>
          <p:spPr>
            <a:xfrm>
              <a:off x="4752" y="864"/>
              <a:ext cx="775" cy="227"/>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Daubechie4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5" name="Shape 605"/>
        <p:cNvGrpSpPr/>
        <p:nvPr/>
      </p:nvGrpSpPr>
      <p:grpSpPr>
        <a:xfrm>
          <a:off x="0" y="0"/>
          <a:ext cx="0" cy="0"/>
          <a:chOff x="0" y="0"/>
          <a:chExt cx="0" cy="0"/>
        </a:xfrm>
      </p:grpSpPr>
      <p:sp>
        <p:nvSpPr>
          <p:cNvPr id="606" name="Google Shape;606;p7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07" name="Google Shape;607;p73"/>
          <p:cNvSpPr txBox="1"/>
          <p:nvPr>
            <p:ph type="title"/>
          </p:nvPr>
        </p:nvSpPr>
        <p:spPr>
          <a:xfrm>
            <a:off x="228600" y="228600"/>
            <a:ext cx="69342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Dimensionality Reduction:</a:t>
            </a:r>
            <a:br>
              <a:rPr b="0" i="0" lang="en-US" sz="3200" u="none">
                <a:solidFill>
                  <a:schemeClr val="dk2"/>
                </a:solidFill>
                <a:latin typeface="Tahoma"/>
                <a:ea typeface="Tahoma"/>
                <a:cs typeface="Tahoma"/>
                <a:sym typeface="Tahoma"/>
              </a:rPr>
            </a:br>
            <a:r>
              <a:rPr b="0" i="0" lang="en-US" sz="3200" u="none">
                <a:solidFill>
                  <a:schemeClr val="dk2"/>
                </a:solidFill>
                <a:latin typeface="Tahoma"/>
                <a:ea typeface="Tahoma"/>
                <a:cs typeface="Tahoma"/>
                <a:sym typeface="Tahoma"/>
              </a:rPr>
              <a:t>Wavelet Transformation </a:t>
            </a:r>
            <a:endParaRPr/>
          </a:p>
        </p:txBody>
      </p:sp>
      <p:sp>
        <p:nvSpPr>
          <p:cNvPr id="608" name="Google Shape;608;p73"/>
          <p:cNvSpPr txBox="1"/>
          <p:nvPr>
            <p:ph idx="1" type="body"/>
          </p:nvPr>
        </p:nvSpPr>
        <p:spPr>
          <a:xfrm>
            <a:off x="0" y="1447800"/>
            <a:ext cx="9296400" cy="4933950"/>
          </a:xfrm>
          <a:prstGeom prst="rect">
            <a:avLst/>
          </a:prstGeom>
          <a:noFill/>
          <a:ln>
            <a:noFill/>
          </a:ln>
        </p:spPr>
        <p:txBody>
          <a:bodyPr anchorCtr="0" anchor="t" bIns="45700" lIns="91425" spcFirstLastPara="1" rIns="91425" wrap="square" tIns="45700">
            <a:noAutofit/>
          </a:bodyPr>
          <a:lstStyle/>
          <a:p>
            <a:pPr indent="-342900" lvl="0" marL="342900" rtl="0" algn="just">
              <a:lnSpc>
                <a:spcPct val="11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Method:</a:t>
            </a:r>
            <a:endParaRPr/>
          </a:p>
          <a:p>
            <a:pPr indent="0" lvl="1" marL="400050" rtl="0" algn="just">
              <a:lnSpc>
                <a:spcPct val="100000"/>
              </a:lnSpc>
              <a:spcBef>
                <a:spcPts val="360"/>
              </a:spcBef>
              <a:spcAft>
                <a:spcPts val="0"/>
              </a:spcAft>
              <a:buSzPts val="990"/>
              <a:buNone/>
            </a:pPr>
            <a:r>
              <a:rPr b="1" i="0" lang="en-US" sz="1800" u="none">
                <a:solidFill>
                  <a:schemeClr val="dk1"/>
                </a:solidFill>
                <a:latin typeface="Gill Sans"/>
                <a:ea typeface="Gill Sans"/>
                <a:cs typeface="Gill Sans"/>
                <a:sym typeface="Gill Sans"/>
              </a:rPr>
              <a:t>1. </a:t>
            </a:r>
            <a:r>
              <a:rPr b="0" i="0" lang="en-US" sz="1800" u="none">
                <a:solidFill>
                  <a:schemeClr val="dk1"/>
                </a:solidFill>
                <a:latin typeface="Arial"/>
                <a:ea typeface="Arial"/>
                <a:cs typeface="Arial"/>
                <a:sym typeface="Arial"/>
              </a:rPr>
              <a:t>The length, </a:t>
            </a:r>
            <a:r>
              <a:rPr b="0" i="1" lang="en-US" sz="1800" u="none">
                <a:solidFill>
                  <a:schemeClr val="dk1"/>
                </a:solidFill>
                <a:latin typeface="Arial"/>
                <a:ea typeface="Arial"/>
                <a:cs typeface="Arial"/>
                <a:sym typeface="Arial"/>
              </a:rPr>
              <a:t>L</a:t>
            </a:r>
            <a:r>
              <a:rPr b="0" i="0" lang="en-US" sz="1800" u="none">
                <a:solidFill>
                  <a:schemeClr val="dk1"/>
                </a:solidFill>
                <a:latin typeface="Arial"/>
                <a:ea typeface="Arial"/>
                <a:cs typeface="Arial"/>
                <a:sym typeface="Arial"/>
              </a:rPr>
              <a:t>, of the input data vector must be an integer power of 2. This condition</a:t>
            </a:r>
            <a:endParaRPr/>
          </a:p>
          <a:p>
            <a:pPr indent="0" lvl="1" marL="400050" rtl="0" algn="just">
              <a:lnSpc>
                <a:spcPct val="100000"/>
              </a:lnSpc>
              <a:spcBef>
                <a:spcPts val="360"/>
              </a:spcBef>
              <a:spcAft>
                <a:spcPts val="0"/>
              </a:spcAft>
              <a:buSzPts val="990"/>
              <a:buNone/>
            </a:pPr>
            <a:r>
              <a:rPr b="0" i="0" lang="en-US" sz="1800" u="none">
                <a:solidFill>
                  <a:schemeClr val="dk1"/>
                </a:solidFill>
                <a:latin typeface="Arial"/>
                <a:ea typeface="Arial"/>
                <a:cs typeface="Arial"/>
                <a:sym typeface="Arial"/>
              </a:rPr>
              <a:t>can be met by padding the data vector with zeros as necessary (</a:t>
            </a:r>
            <a:r>
              <a:rPr b="0" i="1" lang="en-US" sz="1800" u="none">
                <a:solidFill>
                  <a:schemeClr val="dk1"/>
                </a:solidFill>
                <a:latin typeface="Arial"/>
                <a:ea typeface="Arial"/>
                <a:cs typeface="Arial"/>
                <a:sym typeface="Arial"/>
              </a:rPr>
              <a:t>L &gt;=</a:t>
            </a:r>
            <a:r>
              <a:rPr b="0" i="0" lang="en-US" sz="1800" u="none">
                <a:solidFill>
                  <a:schemeClr val="dk1"/>
                </a:solidFill>
                <a:latin typeface="Arial"/>
                <a:ea typeface="Arial"/>
                <a:cs typeface="Arial"/>
                <a:sym typeface="Arial"/>
              </a:rPr>
              <a:t> </a:t>
            </a:r>
            <a:r>
              <a:rPr b="0" i="1" lang="en-US" sz="1800" u="none">
                <a:solidFill>
                  <a:schemeClr val="dk1"/>
                </a:solidFill>
                <a:latin typeface="Arial"/>
                <a:ea typeface="Arial"/>
                <a:cs typeface="Arial"/>
                <a:sym typeface="Arial"/>
              </a:rPr>
              <a:t>n</a:t>
            </a:r>
            <a:r>
              <a:rPr b="0" i="0" lang="en-US" sz="1800" u="none">
                <a:solidFill>
                  <a:schemeClr val="dk1"/>
                </a:solidFill>
                <a:latin typeface="Arial"/>
                <a:ea typeface="Arial"/>
                <a:cs typeface="Arial"/>
                <a:sym typeface="Arial"/>
              </a:rPr>
              <a:t>).</a:t>
            </a:r>
            <a:endParaRPr/>
          </a:p>
          <a:p>
            <a:pPr indent="0" lvl="1" marL="400050" rtl="0" algn="just">
              <a:lnSpc>
                <a:spcPct val="100000"/>
              </a:lnSpc>
              <a:spcBef>
                <a:spcPts val="360"/>
              </a:spcBef>
              <a:spcAft>
                <a:spcPts val="0"/>
              </a:spcAft>
              <a:buSzPts val="990"/>
              <a:buNone/>
            </a:pPr>
            <a:r>
              <a:rPr b="1" i="0" lang="en-US" sz="1800" u="none">
                <a:solidFill>
                  <a:schemeClr val="dk1"/>
                </a:solidFill>
                <a:latin typeface="Gill Sans"/>
                <a:ea typeface="Gill Sans"/>
                <a:cs typeface="Gill Sans"/>
                <a:sym typeface="Gill Sans"/>
              </a:rPr>
              <a:t>2. </a:t>
            </a:r>
            <a:r>
              <a:rPr b="0" i="0" lang="en-US" sz="1800" u="none">
                <a:solidFill>
                  <a:schemeClr val="dk1"/>
                </a:solidFill>
                <a:latin typeface="Arial"/>
                <a:ea typeface="Arial"/>
                <a:cs typeface="Arial"/>
                <a:sym typeface="Arial"/>
              </a:rPr>
              <a:t>Each transform involves applying two functions. The first applies some data smoothing,</a:t>
            </a:r>
            <a:endParaRPr/>
          </a:p>
          <a:p>
            <a:pPr indent="0" lvl="1" marL="400050" rtl="0" algn="just">
              <a:lnSpc>
                <a:spcPct val="100000"/>
              </a:lnSpc>
              <a:spcBef>
                <a:spcPts val="360"/>
              </a:spcBef>
              <a:spcAft>
                <a:spcPts val="0"/>
              </a:spcAft>
              <a:buSzPts val="990"/>
              <a:buNone/>
            </a:pPr>
            <a:r>
              <a:rPr b="0" i="0" lang="en-US" sz="1800" u="none">
                <a:solidFill>
                  <a:schemeClr val="dk1"/>
                </a:solidFill>
                <a:latin typeface="Arial"/>
                <a:ea typeface="Arial"/>
                <a:cs typeface="Arial"/>
                <a:sym typeface="Arial"/>
              </a:rPr>
              <a:t>such as a sum or weighted average. The second performs a weighted difference,</a:t>
            </a:r>
            <a:endParaRPr/>
          </a:p>
          <a:p>
            <a:pPr indent="0" lvl="1" marL="400050" rtl="0" algn="just">
              <a:lnSpc>
                <a:spcPct val="100000"/>
              </a:lnSpc>
              <a:spcBef>
                <a:spcPts val="360"/>
              </a:spcBef>
              <a:spcAft>
                <a:spcPts val="0"/>
              </a:spcAft>
              <a:buSzPts val="990"/>
              <a:buNone/>
            </a:pPr>
            <a:r>
              <a:rPr b="0" i="0" lang="en-US" sz="1800" u="none">
                <a:solidFill>
                  <a:schemeClr val="dk1"/>
                </a:solidFill>
                <a:latin typeface="Arial"/>
                <a:ea typeface="Arial"/>
                <a:cs typeface="Arial"/>
                <a:sym typeface="Arial"/>
              </a:rPr>
              <a:t>which acts to bring out the detailed features of the data.</a:t>
            </a:r>
            <a:endParaRPr/>
          </a:p>
          <a:p>
            <a:pPr indent="0" lvl="1" marL="400050" rtl="0" algn="just">
              <a:lnSpc>
                <a:spcPct val="100000"/>
              </a:lnSpc>
              <a:spcBef>
                <a:spcPts val="360"/>
              </a:spcBef>
              <a:spcAft>
                <a:spcPts val="0"/>
              </a:spcAft>
              <a:buSzPts val="990"/>
              <a:buNone/>
            </a:pPr>
            <a:r>
              <a:rPr b="1" i="0" lang="en-US" sz="1800" u="none">
                <a:solidFill>
                  <a:schemeClr val="dk1"/>
                </a:solidFill>
                <a:latin typeface="Gill Sans"/>
                <a:ea typeface="Gill Sans"/>
                <a:cs typeface="Gill Sans"/>
                <a:sym typeface="Gill Sans"/>
              </a:rPr>
              <a:t>3. </a:t>
            </a:r>
            <a:r>
              <a:rPr b="0" i="0" lang="en-US" sz="1800" u="none">
                <a:solidFill>
                  <a:schemeClr val="dk1"/>
                </a:solidFill>
                <a:latin typeface="Arial"/>
                <a:ea typeface="Arial"/>
                <a:cs typeface="Arial"/>
                <a:sym typeface="Arial"/>
              </a:rPr>
              <a:t>The two functions are applied to pairs of data points in </a:t>
            </a:r>
            <a:r>
              <a:rPr b="1" i="1" lang="en-US" sz="1800" u="none">
                <a:solidFill>
                  <a:schemeClr val="dk1"/>
                </a:solidFill>
                <a:latin typeface="Times"/>
                <a:ea typeface="Times"/>
                <a:cs typeface="Times"/>
                <a:sym typeface="Times"/>
              </a:rPr>
              <a:t>X</a:t>
            </a:r>
            <a:r>
              <a:rPr b="0" i="0" lang="en-US" sz="1800" u="none">
                <a:solidFill>
                  <a:schemeClr val="dk1"/>
                </a:solidFill>
                <a:latin typeface="Arial"/>
                <a:ea typeface="Arial"/>
                <a:cs typeface="Arial"/>
                <a:sym typeface="Arial"/>
              </a:rPr>
              <a:t>, that is, to all pairs of</a:t>
            </a:r>
            <a:endParaRPr/>
          </a:p>
          <a:p>
            <a:pPr indent="0" lvl="1" marL="400050" rtl="0" algn="just">
              <a:lnSpc>
                <a:spcPct val="100000"/>
              </a:lnSpc>
              <a:spcBef>
                <a:spcPts val="360"/>
              </a:spcBef>
              <a:spcAft>
                <a:spcPts val="0"/>
              </a:spcAft>
              <a:buSzPts val="990"/>
              <a:buNone/>
            </a:pPr>
            <a:r>
              <a:rPr b="0" i="0" lang="en-US" sz="1800" u="none">
                <a:solidFill>
                  <a:schemeClr val="dk1"/>
                </a:solidFill>
                <a:latin typeface="Arial"/>
                <a:ea typeface="Arial"/>
                <a:cs typeface="Arial"/>
                <a:sym typeface="Arial"/>
              </a:rPr>
              <a:t>measurements (</a:t>
            </a:r>
            <a:r>
              <a:rPr b="0" i="1" lang="en-US" sz="1800" u="none">
                <a:solidFill>
                  <a:schemeClr val="dk1"/>
                </a:solidFill>
                <a:latin typeface="Arial"/>
                <a:ea typeface="Arial"/>
                <a:cs typeface="Arial"/>
                <a:sym typeface="Arial"/>
              </a:rPr>
              <a:t>x</a:t>
            </a:r>
            <a:r>
              <a:rPr b="0" baseline="-25000" i="0" lang="en-US" sz="1800" u="none">
                <a:solidFill>
                  <a:schemeClr val="dk1"/>
                </a:solidFill>
                <a:latin typeface="Arial"/>
                <a:ea typeface="Arial"/>
                <a:cs typeface="Arial"/>
                <a:sym typeface="Arial"/>
              </a:rPr>
              <a:t>2</a:t>
            </a:r>
            <a:r>
              <a:rPr b="0" baseline="-25000" i="1" lang="en-US" sz="1800" u="none">
                <a:solidFill>
                  <a:schemeClr val="dk1"/>
                </a:solidFill>
                <a:latin typeface="Arial"/>
                <a:ea typeface="Arial"/>
                <a:cs typeface="Arial"/>
                <a:sym typeface="Arial"/>
              </a:rPr>
              <a:t>i</a:t>
            </a:r>
            <a:r>
              <a:rPr b="0" i="1" lang="en-US" sz="1800" u="none">
                <a:solidFill>
                  <a:schemeClr val="dk1"/>
                </a:solidFill>
                <a:latin typeface="Arial"/>
                <a:ea typeface="Arial"/>
                <a:cs typeface="Arial"/>
                <a:sym typeface="Arial"/>
              </a:rPr>
              <a:t> </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x</a:t>
            </a:r>
            <a:r>
              <a:rPr b="0" baseline="-25000" i="0" lang="en-US" sz="1800" u="none">
                <a:solidFill>
                  <a:schemeClr val="dk1"/>
                </a:solidFill>
                <a:latin typeface="Arial"/>
                <a:ea typeface="Arial"/>
                <a:cs typeface="Arial"/>
                <a:sym typeface="Arial"/>
              </a:rPr>
              <a:t>2</a:t>
            </a:r>
            <a:r>
              <a:rPr b="0" baseline="-25000" i="1" lang="en-US" sz="1800" u="none">
                <a:solidFill>
                  <a:schemeClr val="dk1"/>
                </a:solidFill>
                <a:latin typeface="Arial"/>
                <a:ea typeface="Arial"/>
                <a:cs typeface="Arial"/>
                <a:sym typeface="Arial"/>
              </a:rPr>
              <a:t>i</a:t>
            </a:r>
            <a:r>
              <a:rPr b="0" baseline="-25000" i="0" lang="en-US" sz="1800" u="none">
                <a:solidFill>
                  <a:schemeClr val="dk1"/>
                </a:solidFill>
                <a:latin typeface="Arial"/>
                <a:ea typeface="Arial"/>
                <a:cs typeface="Arial"/>
                <a:sym typeface="Arial"/>
              </a:rPr>
              <a:t>+1</a:t>
            </a:r>
            <a:r>
              <a:rPr b="0" i="0" lang="en-US" sz="1800" u="none">
                <a:solidFill>
                  <a:schemeClr val="dk1"/>
                </a:solidFill>
                <a:latin typeface="Arial"/>
                <a:ea typeface="Arial"/>
                <a:cs typeface="Arial"/>
                <a:sym typeface="Arial"/>
              </a:rPr>
              <a:t>).  This results in two data sets of length </a:t>
            </a:r>
            <a:r>
              <a:rPr b="0" i="1" lang="en-US" sz="1800" u="none">
                <a:solidFill>
                  <a:schemeClr val="dk1"/>
                </a:solidFill>
                <a:latin typeface="Arial"/>
                <a:ea typeface="Arial"/>
                <a:cs typeface="Arial"/>
                <a:sym typeface="Arial"/>
              </a:rPr>
              <a:t>L</a:t>
            </a:r>
            <a:r>
              <a:rPr b="0" i="0" lang="en-US" sz="1800" u="none">
                <a:solidFill>
                  <a:schemeClr val="dk1"/>
                </a:solidFill>
                <a:latin typeface="Arial"/>
                <a:ea typeface="Arial"/>
                <a:cs typeface="Arial"/>
                <a:sym typeface="Arial"/>
              </a:rPr>
              <a:t>=2.</a:t>
            </a:r>
            <a:endParaRPr/>
          </a:p>
          <a:p>
            <a:pPr indent="0" lvl="1" marL="400050" rtl="0" algn="just">
              <a:lnSpc>
                <a:spcPct val="100000"/>
              </a:lnSpc>
              <a:spcBef>
                <a:spcPts val="360"/>
              </a:spcBef>
              <a:spcAft>
                <a:spcPts val="0"/>
              </a:spcAft>
              <a:buSzPts val="990"/>
              <a:buNone/>
            </a:pPr>
            <a:r>
              <a:rPr b="0" i="0" lang="en-US" sz="1800" u="none">
                <a:solidFill>
                  <a:schemeClr val="dk1"/>
                </a:solidFill>
                <a:latin typeface="Arial"/>
                <a:ea typeface="Arial"/>
                <a:cs typeface="Arial"/>
                <a:sym typeface="Arial"/>
              </a:rPr>
              <a:t>In general, these represent a smoothed or low-frequency version of the input data and the high frequency content of it, respectively.</a:t>
            </a:r>
            <a:endParaRPr/>
          </a:p>
          <a:p>
            <a:pPr indent="0" lvl="1" marL="400050" rtl="0" algn="just">
              <a:lnSpc>
                <a:spcPct val="100000"/>
              </a:lnSpc>
              <a:spcBef>
                <a:spcPts val="360"/>
              </a:spcBef>
              <a:spcAft>
                <a:spcPts val="0"/>
              </a:spcAft>
              <a:buSzPts val="990"/>
              <a:buNone/>
            </a:pPr>
            <a:r>
              <a:rPr b="1" i="0" lang="en-US" sz="1800" u="none">
                <a:solidFill>
                  <a:schemeClr val="dk1"/>
                </a:solidFill>
                <a:latin typeface="Gill Sans"/>
                <a:ea typeface="Gill Sans"/>
                <a:cs typeface="Gill Sans"/>
                <a:sym typeface="Gill Sans"/>
              </a:rPr>
              <a:t>4. </a:t>
            </a:r>
            <a:r>
              <a:rPr b="0" i="0" lang="en-US" sz="1800" u="none">
                <a:solidFill>
                  <a:schemeClr val="dk1"/>
                </a:solidFill>
                <a:latin typeface="Arial"/>
                <a:ea typeface="Arial"/>
                <a:cs typeface="Arial"/>
                <a:sym typeface="Arial"/>
              </a:rPr>
              <a:t>The two functions are recursively applied to the data sets obtained in the previous</a:t>
            </a:r>
            <a:endParaRPr/>
          </a:p>
          <a:p>
            <a:pPr indent="0" lvl="1" marL="400050" rtl="0" algn="just">
              <a:lnSpc>
                <a:spcPct val="100000"/>
              </a:lnSpc>
              <a:spcBef>
                <a:spcPts val="360"/>
              </a:spcBef>
              <a:spcAft>
                <a:spcPts val="0"/>
              </a:spcAft>
              <a:buSzPts val="990"/>
              <a:buNone/>
            </a:pPr>
            <a:r>
              <a:rPr b="0" i="0" lang="en-US" sz="1800" u="none">
                <a:solidFill>
                  <a:schemeClr val="dk1"/>
                </a:solidFill>
                <a:latin typeface="Arial"/>
                <a:ea typeface="Arial"/>
                <a:cs typeface="Arial"/>
                <a:sym typeface="Arial"/>
              </a:rPr>
              <a:t>loop, until the resulting data sets obtained are of length 2.</a:t>
            </a:r>
            <a:endParaRPr/>
          </a:p>
          <a:p>
            <a:pPr indent="0" lvl="1" marL="400050" rtl="0" algn="just">
              <a:lnSpc>
                <a:spcPct val="100000"/>
              </a:lnSpc>
              <a:spcBef>
                <a:spcPts val="360"/>
              </a:spcBef>
              <a:spcAft>
                <a:spcPts val="0"/>
              </a:spcAft>
              <a:buSzPts val="990"/>
              <a:buNone/>
            </a:pPr>
            <a:r>
              <a:rPr b="1" i="0" lang="en-US" sz="1800" u="none">
                <a:solidFill>
                  <a:schemeClr val="dk1"/>
                </a:solidFill>
                <a:latin typeface="Gill Sans"/>
                <a:ea typeface="Gill Sans"/>
                <a:cs typeface="Gill Sans"/>
                <a:sym typeface="Gill Sans"/>
              </a:rPr>
              <a:t>5. </a:t>
            </a:r>
            <a:r>
              <a:rPr b="0" i="0" lang="en-US" sz="1800" u="none">
                <a:solidFill>
                  <a:schemeClr val="dk1"/>
                </a:solidFill>
                <a:latin typeface="Arial"/>
                <a:ea typeface="Arial"/>
                <a:cs typeface="Arial"/>
                <a:sym typeface="Arial"/>
              </a:rPr>
              <a:t>Selected values from the data sets obtained in the previous iterations are designated the wavelet coefficients of the transformed data.</a:t>
            </a:r>
            <a:endParaRPr/>
          </a:p>
        </p:txBody>
      </p:sp>
      <p:grpSp>
        <p:nvGrpSpPr>
          <p:cNvPr id="609" name="Google Shape;609;p73"/>
          <p:cNvGrpSpPr/>
          <p:nvPr/>
        </p:nvGrpSpPr>
        <p:grpSpPr>
          <a:xfrm>
            <a:off x="6553200" y="0"/>
            <a:ext cx="2590800" cy="1447800"/>
            <a:chOff x="3936" y="96"/>
            <a:chExt cx="1632" cy="995"/>
          </a:xfrm>
        </p:grpSpPr>
        <p:sp>
          <p:nvSpPr>
            <p:cNvPr id="610" name="Google Shape;610;p73"/>
            <p:cNvSpPr txBox="1"/>
            <p:nvPr/>
          </p:nvSpPr>
          <p:spPr>
            <a:xfrm>
              <a:off x="3936" y="96"/>
              <a:ext cx="1632" cy="96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p:txBody>
        </p:sp>
        <p:cxnSp>
          <p:nvCxnSpPr>
            <p:cNvPr id="611" name="Google Shape;611;p73"/>
            <p:cNvCxnSpPr/>
            <p:nvPr/>
          </p:nvCxnSpPr>
          <p:spPr>
            <a:xfrm>
              <a:off x="3984" y="864"/>
              <a:ext cx="144" cy="0"/>
            </a:xfrm>
            <a:prstGeom prst="straightConnector1">
              <a:avLst/>
            </a:prstGeom>
            <a:noFill/>
            <a:ln cap="flat" cmpd="sng" w="9525">
              <a:solidFill>
                <a:schemeClr val="dk1"/>
              </a:solidFill>
              <a:prstDash val="solid"/>
              <a:miter lim="800000"/>
              <a:headEnd len="sm" w="sm" type="none"/>
              <a:tailEnd len="sm" w="sm" type="none"/>
            </a:ln>
          </p:spPr>
        </p:cxnSp>
        <p:cxnSp>
          <p:nvCxnSpPr>
            <p:cNvPr id="612" name="Google Shape;612;p73"/>
            <p:cNvCxnSpPr/>
            <p:nvPr/>
          </p:nvCxnSpPr>
          <p:spPr>
            <a:xfrm rot="10800000">
              <a:off x="4128" y="288"/>
              <a:ext cx="0" cy="576"/>
            </a:xfrm>
            <a:prstGeom prst="straightConnector1">
              <a:avLst/>
            </a:prstGeom>
            <a:noFill/>
            <a:ln cap="flat" cmpd="sng" w="9525">
              <a:solidFill>
                <a:schemeClr val="dk1"/>
              </a:solidFill>
              <a:prstDash val="solid"/>
              <a:miter lim="800000"/>
              <a:headEnd len="sm" w="sm" type="none"/>
              <a:tailEnd len="sm" w="sm" type="none"/>
            </a:ln>
          </p:spPr>
        </p:cxnSp>
        <p:cxnSp>
          <p:nvCxnSpPr>
            <p:cNvPr id="613" name="Google Shape;613;p73"/>
            <p:cNvCxnSpPr/>
            <p:nvPr/>
          </p:nvCxnSpPr>
          <p:spPr>
            <a:xfrm>
              <a:off x="4128" y="288"/>
              <a:ext cx="288" cy="0"/>
            </a:xfrm>
            <a:prstGeom prst="straightConnector1">
              <a:avLst/>
            </a:prstGeom>
            <a:noFill/>
            <a:ln cap="flat" cmpd="sng" w="9525">
              <a:solidFill>
                <a:schemeClr val="dk1"/>
              </a:solidFill>
              <a:prstDash val="solid"/>
              <a:miter lim="800000"/>
              <a:headEnd len="sm" w="sm" type="none"/>
              <a:tailEnd len="sm" w="sm" type="none"/>
            </a:ln>
          </p:spPr>
        </p:cxnSp>
        <p:cxnSp>
          <p:nvCxnSpPr>
            <p:cNvPr id="614" name="Google Shape;614;p73"/>
            <p:cNvCxnSpPr/>
            <p:nvPr/>
          </p:nvCxnSpPr>
          <p:spPr>
            <a:xfrm>
              <a:off x="4416" y="288"/>
              <a:ext cx="0" cy="576"/>
            </a:xfrm>
            <a:prstGeom prst="straightConnector1">
              <a:avLst/>
            </a:prstGeom>
            <a:noFill/>
            <a:ln cap="flat" cmpd="sng" w="9525">
              <a:solidFill>
                <a:schemeClr val="dk1"/>
              </a:solidFill>
              <a:prstDash val="solid"/>
              <a:miter lim="800000"/>
              <a:headEnd len="sm" w="sm" type="none"/>
              <a:tailEnd len="sm" w="sm" type="none"/>
            </a:ln>
          </p:spPr>
        </p:cxnSp>
        <p:cxnSp>
          <p:nvCxnSpPr>
            <p:cNvPr id="615" name="Google Shape;615;p73"/>
            <p:cNvCxnSpPr/>
            <p:nvPr/>
          </p:nvCxnSpPr>
          <p:spPr>
            <a:xfrm>
              <a:off x="4416" y="864"/>
              <a:ext cx="192" cy="0"/>
            </a:xfrm>
            <a:prstGeom prst="straightConnector1">
              <a:avLst/>
            </a:prstGeom>
            <a:noFill/>
            <a:ln cap="flat" cmpd="sng" w="9525">
              <a:solidFill>
                <a:schemeClr val="dk1"/>
              </a:solidFill>
              <a:prstDash val="solid"/>
              <a:miter lim="800000"/>
              <a:headEnd len="sm" w="sm" type="none"/>
              <a:tailEnd len="sm" w="sm" type="none"/>
            </a:ln>
          </p:spPr>
        </p:cxnSp>
        <p:cxnSp>
          <p:nvCxnSpPr>
            <p:cNvPr id="616" name="Google Shape;616;p73"/>
            <p:cNvCxnSpPr/>
            <p:nvPr/>
          </p:nvCxnSpPr>
          <p:spPr>
            <a:xfrm>
              <a:off x="4848" y="864"/>
              <a:ext cx="96" cy="0"/>
            </a:xfrm>
            <a:prstGeom prst="straightConnector1">
              <a:avLst/>
            </a:prstGeom>
            <a:noFill/>
            <a:ln cap="flat" cmpd="sng" w="9525">
              <a:solidFill>
                <a:schemeClr val="dk1"/>
              </a:solidFill>
              <a:prstDash val="solid"/>
              <a:miter lim="800000"/>
              <a:headEnd len="sm" w="sm" type="none"/>
              <a:tailEnd len="sm" w="sm" type="none"/>
            </a:ln>
          </p:spPr>
        </p:cxnSp>
        <p:cxnSp>
          <p:nvCxnSpPr>
            <p:cNvPr id="617" name="Google Shape;617;p73"/>
            <p:cNvCxnSpPr/>
            <p:nvPr/>
          </p:nvCxnSpPr>
          <p:spPr>
            <a:xfrm flipH="1" rot="10800000">
              <a:off x="4944" y="336"/>
              <a:ext cx="192" cy="528"/>
            </a:xfrm>
            <a:prstGeom prst="straightConnector1">
              <a:avLst/>
            </a:prstGeom>
            <a:noFill/>
            <a:ln cap="flat" cmpd="sng" w="9525">
              <a:solidFill>
                <a:schemeClr val="dk1"/>
              </a:solidFill>
              <a:prstDash val="solid"/>
              <a:miter lim="800000"/>
              <a:headEnd len="sm" w="sm" type="none"/>
              <a:tailEnd len="sm" w="sm" type="none"/>
            </a:ln>
          </p:spPr>
        </p:cxnSp>
        <p:cxnSp>
          <p:nvCxnSpPr>
            <p:cNvPr id="618" name="Google Shape;618;p73"/>
            <p:cNvCxnSpPr/>
            <p:nvPr/>
          </p:nvCxnSpPr>
          <p:spPr>
            <a:xfrm>
              <a:off x="5136" y="336"/>
              <a:ext cx="96" cy="288"/>
            </a:xfrm>
            <a:prstGeom prst="straightConnector1">
              <a:avLst/>
            </a:prstGeom>
            <a:noFill/>
            <a:ln cap="flat" cmpd="sng" w="9525">
              <a:solidFill>
                <a:schemeClr val="dk1"/>
              </a:solidFill>
              <a:prstDash val="solid"/>
              <a:miter lim="800000"/>
              <a:headEnd len="sm" w="sm" type="none"/>
              <a:tailEnd len="sm" w="sm" type="none"/>
            </a:ln>
          </p:spPr>
        </p:cxnSp>
        <p:cxnSp>
          <p:nvCxnSpPr>
            <p:cNvPr id="619" name="Google Shape;619;p73"/>
            <p:cNvCxnSpPr/>
            <p:nvPr/>
          </p:nvCxnSpPr>
          <p:spPr>
            <a:xfrm>
              <a:off x="5232" y="624"/>
              <a:ext cx="96" cy="288"/>
            </a:xfrm>
            <a:prstGeom prst="straightConnector1">
              <a:avLst/>
            </a:prstGeom>
            <a:noFill/>
            <a:ln cap="flat" cmpd="sng" w="9525">
              <a:solidFill>
                <a:schemeClr val="dk1"/>
              </a:solidFill>
              <a:prstDash val="solid"/>
              <a:miter lim="800000"/>
              <a:headEnd len="sm" w="sm" type="none"/>
              <a:tailEnd len="sm" w="sm" type="none"/>
            </a:ln>
          </p:spPr>
        </p:cxnSp>
        <p:cxnSp>
          <p:nvCxnSpPr>
            <p:cNvPr id="620" name="Google Shape;620;p73"/>
            <p:cNvCxnSpPr/>
            <p:nvPr/>
          </p:nvCxnSpPr>
          <p:spPr>
            <a:xfrm flipH="1" rot="10800000">
              <a:off x="5328" y="864"/>
              <a:ext cx="96" cy="48"/>
            </a:xfrm>
            <a:prstGeom prst="straightConnector1">
              <a:avLst/>
            </a:prstGeom>
            <a:noFill/>
            <a:ln cap="flat" cmpd="sng" w="9525">
              <a:solidFill>
                <a:schemeClr val="dk1"/>
              </a:solidFill>
              <a:prstDash val="solid"/>
              <a:miter lim="800000"/>
              <a:headEnd len="sm" w="sm" type="none"/>
              <a:tailEnd len="sm" w="sm" type="none"/>
            </a:ln>
          </p:spPr>
        </p:cxnSp>
        <p:cxnSp>
          <p:nvCxnSpPr>
            <p:cNvPr id="621" name="Google Shape;621;p73"/>
            <p:cNvCxnSpPr/>
            <p:nvPr/>
          </p:nvCxnSpPr>
          <p:spPr>
            <a:xfrm>
              <a:off x="5424" y="864"/>
              <a:ext cx="96" cy="0"/>
            </a:xfrm>
            <a:prstGeom prst="straightConnector1">
              <a:avLst/>
            </a:prstGeom>
            <a:noFill/>
            <a:ln cap="flat" cmpd="sng" w="9525">
              <a:solidFill>
                <a:schemeClr val="dk1"/>
              </a:solidFill>
              <a:prstDash val="solid"/>
              <a:miter lim="800000"/>
              <a:headEnd len="sm" w="sm" type="none"/>
              <a:tailEnd len="sm" w="sm" type="none"/>
            </a:ln>
          </p:spPr>
        </p:cxnSp>
        <p:sp>
          <p:nvSpPr>
            <p:cNvPr id="622" name="Google Shape;622;p73"/>
            <p:cNvSpPr txBox="1"/>
            <p:nvPr/>
          </p:nvSpPr>
          <p:spPr>
            <a:xfrm>
              <a:off x="4080" y="864"/>
              <a:ext cx="45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Haar2</a:t>
              </a:r>
              <a:endParaRPr b="0" i="0" sz="1400" u="none" cap="none" strike="noStrike">
                <a:solidFill>
                  <a:srgbClr val="000000"/>
                </a:solidFill>
                <a:latin typeface="Arial"/>
                <a:ea typeface="Arial"/>
                <a:cs typeface="Arial"/>
                <a:sym typeface="Arial"/>
              </a:endParaRPr>
            </a:p>
          </p:txBody>
        </p:sp>
        <p:sp>
          <p:nvSpPr>
            <p:cNvPr id="623" name="Google Shape;623;p73"/>
            <p:cNvSpPr txBox="1"/>
            <p:nvPr/>
          </p:nvSpPr>
          <p:spPr>
            <a:xfrm>
              <a:off x="4752" y="864"/>
              <a:ext cx="775" cy="227"/>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Daubechie4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8" name="Shape 628"/>
        <p:cNvGrpSpPr/>
        <p:nvPr/>
      </p:nvGrpSpPr>
      <p:grpSpPr>
        <a:xfrm>
          <a:off x="0" y="0"/>
          <a:ext cx="0" cy="0"/>
          <a:chOff x="0" y="0"/>
          <a:chExt cx="0" cy="0"/>
        </a:xfrm>
      </p:grpSpPr>
      <p:sp>
        <p:nvSpPr>
          <p:cNvPr id="629" name="Google Shape;629;p7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30" name="Google Shape;630;p74"/>
          <p:cNvSpPr txBox="1"/>
          <p:nvPr>
            <p:ph idx="4294967295"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Wavelet Decomposition</a:t>
            </a:r>
            <a:endParaRPr/>
          </a:p>
        </p:txBody>
      </p:sp>
      <p:sp>
        <p:nvSpPr>
          <p:cNvPr id="631" name="Google Shape;631;p74"/>
          <p:cNvSpPr txBox="1"/>
          <p:nvPr>
            <p:ph idx="4294967295"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Wavelets: A math tool for space-efficient hierarchical decomposition of functions </a:t>
            </a:r>
            <a:endParaRPr/>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 = [2, 2, 0, 2, 3, 5, 4, 4] can be transformed to S</a:t>
            </a:r>
            <a:r>
              <a:rPr b="0" baseline="-25000" i="0" lang="en-US" sz="2400" u="none">
                <a:solidFill>
                  <a:schemeClr val="dk1"/>
                </a:solidFill>
                <a:latin typeface="Tahoma"/>
                <a:ea typeface="Tahoma"/>
                <a:cs typeface="Tahoma"/>
                <a:sym typeface="Tahoma"/>
              </a:rPr>
              <a:t>^ </a:t>
            </a:r>
            <a:r>
              <a:rPr b="0" i="0" lang="en-US" sz="2400" u="none">
                <a:solidFill>
                  <a:schemeClr val="dk1"/>
                </a:solidFill>
                <a:latin typeface="Tahoma"/>
                <a:ea typeface="Tahoma"/>
                <a:cs typeface="Tahoma"/>
                <a:sym typeface="Tahoma"/>
              </a:rPr>
              <a:t>= [2</a:t>
            </a:r>
            <a:r>
              <a:rPr b="0" baseline="30000" i="0" lang="en-US" sz="2400" u="none">
                <a:solidFill>
                  <a:schemeClr val="dk1"/>
                </a:solidFill>
                <a:latin typeface="Tahoma"/>
                <a:ea typeface="Tahoma"/>
                <a:cs typeface="Tahoma"/>
                <a:sym typeface="Tahoma"/>
              </a:rPr>
              <a:t>3</a:t>
            </a:r>
            <a:r>
              <a:rPr b="0" i="0" lang="en-US" sz="2400" u="none">
                <a:solidFill>
                  <a:schemeClr val="dk1"/>
                </a:solidFill>
                <a:latin typeface="Tahoma"/>
                <a:ea typeface="Tahoma"/>
                <a:cs typeface="Tahoma"/>
                <a:sym typeface="Tahoma"/>
              </a:rPr>
              <a:t>/</a:t>
            </a:r>
            <a:r>
              <a:rPr b="0" baseline="-25000" i="0" lang="en-US" sz="2400" u="none">
                <a:solidFill>
                  <a:schemeClr val="dk1"/>
                </a:solidFill>
                <a:latin typeface="Tahoma"/>
                <a:ea typeface="Tahoma"/>
                <a:cs typeface="Tahoma"/>
                <a:sym typeface="Tahoma"/>
              </a:rPr>
              <a:t>4</a:t>
            </a:r>
            <a:r>
              <a:rPr b="0" i="0" lang="en-US" sz="2400" u="none">
                <a:solidFill>
                  <a:schemeClr val="dk1"/>
                </a:solidFill>
                <a:latin typeface="Tahoma"/>
                <a:ea typeface="Tahoma"/>
                <a:cs typeface="Tahoma"/>
                <a:sym typeface="Tahoma"/>
              </a:rPr>
              <a:t>, -1</a:t>
            </a:r>
            <a:r>
              <a:rPr b="0" baseline="30000" i="0" lang="en-US" sz="2400" u="none">
                <a:solidFill>
                  <a:schemeClr val="dk1"/>
                </a:solidFill>
                <a:latin typeface="Tahoma"/>
                <a:ea typeface="Tahoma"/>
                <a:cs typeface="Tahoma"/>
                <a:sym typeface="Tahoma"/>
              </a:rPr>
              <a:t>1</a:t>
            </a:r>
            <a:r>
              <a:rPr b="0" i="0" lang="en-US" sz="2400" u="none">
                <a:solidFill>
                  <a:schemeClr val="dk1"/>
                </a:solidFill>
                <a:latin typeface="Tahoma"/>
                <a:ea typeface="Tahoma"/>
                <a:cs typeface="Tahoma"/>
                <a:sym typeface="Tahoma"/>
              </a:rPr>
              <a:t>/</a:t>
            </a:r>
            <a:r>
              <a:rPr b="0" baseline="-25000" i="0" lang="en-US" sz="2400" u="none">
                <a:solidFill>
                  <a:schemeClr val="dk1"/>
                </a:solidFill>
                <a:latin typeface="Tahoma"/>
                <a:ea typeface="Tahoma"/>
                <a:cs typeface="Tahoma"/>
                <a:sym typeface="Tahoma"/>
              </a:rPr>
              <a:t>4</a:t>
            </a:r>
            <a:r>
              <a:rPr b="0" i="0" lang="en-US" sz="2400" u="none">
                <a:solidFill>
                  <a:schemeClr val="dk1"/>
                </a:solidFill>
                <a:latin typeface="Tahoma"/>
                <a:ea typeface="Tahoma"/>
                <a:cs typeface="Tahoma"/>
                <a:sym typeface="Tahoma"/>
              </a:rPr>
              <a:t>, </a:t>
            </a:r>
            <a:r>
              <a:rPr b="0" baseline="30000" i="0" lang="en-US" sz="2400" u="none">
                <a:solidFill>
                  <a:schemeClr val="dk1"/>
                </a:solidFill>
                <a:latin typeface="Tahoma"/>
                <a:ea typeface="Tahoma"/>
                <a:cs typeface="Tahoma"/>
                <a:sym typeface="Tahoma"/>
              </a:rPr>
              <a:t>1</a:t>
            </a:r>
            <a:r>
              <a:rPr b="0" i="0" lang="en-US" sz="2400" u="none">
                <a:solidFill>
                  <a:schemeClr val="dk1"/>
                </a:solidFill>
                <a:latin typeface="Tahoma"/>
                <a:ea typeface="Tahoma"/>
                <a:cs typeface="Tahoma"/>
                <a:sym typeface="Tahoma"/>
              </a:rPr>
              <a:t>/</a:t>
            </a:r>
            <a:r>
              <a:rPr b="0" baseline="-25000" i="0" lang="en-US" sz="2400" u="none">
                <a:solidFill>
                  <a:schemeClr val="dk1"/>
                </a:solidFill>
                <a:latin typeface="Tahoma"/>
                <a:ea typeface="Tahoma"/>
                <a:cs typeface="Tahoma"/>
                <a:sym typeface="Tahoma"/>
              </a:rPr>
              <a:t>2</a:t>
            </a:r>
            <a:r>
              <a:rPr b="0" i="0" lang="en-US" sz="2400" u="none">
                <a:solidFill>
                  <a:schemeClr val="dk1"/>
                </a:solidFill>
                <a:latin typeface="Tahoma"/>
                <a:ea typeface="Tahoma"/>
                <a:cs typeface="Tahoma"/>
                <a:sym typeface="Tahoma"/>
              </a:rPr>
              <a:t>, 0, 0, -1, -1, 0]</a:t>
            </a:r>
            <a:endParaRPr/>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Compression: many small detail coefficients can be replaced by 0’s, and only the significant coefficients are retained</a:t>
            </a:r>
            <a:endParaRPr/>
          </a:p>
        </p:txBody>
      </p:sp>
      <p:pic>
        <p:nvPicPr>
          <p:cNvPr id="632" name="Google Shape;632;p74"/>
          <p:cNvPicPr preferRelativeResize="0"/>
          <p:nvPr/>
        </p:nvPicPr>
        <p:blipFill rotWithShape="1">
          <a:blip r:embed="rId3">
            <a:alphaModFix/>
          </a:blip>
          <a:srcRect b="0" l="0" r="0" t="0"/>
          <a:stretch/>
        </p:blipFill>
        <p:spPr>
          <a:xfrm>
            <a:off x="685800" y="4419600"/>
            <a:ext cx="7543800" cy="204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7" name="Shape 637"/>
        <p:cNvGrpSpPr/>
        <p:nvPr/>
      </p:nvGrpSpPr>
      <p:grpSpPr>
        <a:xfrm>
          <a:off x="0" y="0"/>
          <a:ext cx="0" cy="0"/>
          <a:chOff x="0" y="0"/>
          <a:chExt cx="0" cy="0"/>
        </a:xfrm>
      </p:grpSpPr>
      <p:sp>
        <p:nvSpPr>
          <p:cNvPr id="638" name="Google Shape;638;p7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39" name="Google Shape;639;p75"/>
          <p:cNvSpPr txBox="1"/>
          <p:nvPr>
            <p:ph idx="4294967295"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Haar Wavelet Coefficients </a:t>
            </a:r>
            <a:endParaRPr/>
          </a:p>
        </p:txBody>
      </p:sp>
      <p:sp>
        <p:nvSpPr>
          <p:cNvPr id="640" name="Google Shape;640;p75"/>
          <p:cNvSpPr txBox="1"/>
          <p:nvPr/>
        </p:nvSpPr>
        <p:spPr>
          <a:xfrm>
            <a:off x="6132512" y="1066800"/>
            <a:ext cx="301148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Times New Roman"/>
              <a:buNone/>
            </a:pPr>
            <a:r>
              <a:rPr b="0" i="0" lang="en-US" sz="2400" u="none" cap="none" strike="noStrike">
                <a:solidFill>
                  <a:schemeClr val="dk2"/>
                </a:solidFill>
                <a:latin typeface="Times New Roman"/>
                <a:ea typeface="Times New Roman"/>
                <a:cs typeface="Times New Roman"/>
                <a:sym typeface="Times New Roman"/>
              </a:rPr>
              <a:t> </a:t>
            </a:r>
            <a:r>
              <a:rPr b="1" i="0" lang="en-US" sz="2000" u="none" cap="none" strike="noStrike">
                <a:solidFill>
                  <a:schemeClr val="dk2"/>
                </a:solidFill>
                <a:latin typeface="Arial"/>
                <a:ea typeface="Arial"/>
                <a:cs typeface="Arial"/>
                <a:sym typeface="Arial"/>
              </a:rPr>
              <a:t>Coefficient “Supports”</a:t>
            </a:r>
            <a:endParaRPr b="0" i="0" sz="1400" u="none" cap="none" strike="noStrike">
              <a:solidFill>
                <a:srgbClr val="000000"/>
              </a:solidFill>
              <a:latin typeface="Arial"/>
              <a:ea typeface="Arial"/>
              <a:cs typeface="Arial"/>
              <a:sym typeface="Arial"/>
            </a:endParaRPr>
          </a:p>
        </p:txBody>
      </p:sp>
      <p:sp>
        <p:nvSpPr>
          <p:cNvPr id="641" name="Google Shape;641;p75"/>
          <p:cNvSpPr txBox="1"/>
          <p:nvPr/>
        </p:nvSpPr>
        <p:spPr>
          <a:xfrm>
            <a:off x="381000" y="4953000"/>
            <a:ext cx="56419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2              2   0            2   3            5   4               4</a:t>
            </a:r>
            <a:endParaRPr b="0" i="0" sz="1400" u="none" cap="none" strike="noStrike">
              <a:solidFill>
                <a:srgbClr val="000000"/>
              </a:solidFill>
              <a:latin typeface="Arial"/>
              <a:ea typeface="Arial"/>
              <a:cs typeface="Arial"/>
              <a:sym typeface="Arial"/>
            </a:endParaRPr>
          </a:p>
        </p:txBody>
      </p:sp>
      <p:grpSp>
        <p:nvGrpSpPr>
          <p:cNvPr id="642" name="Google Shape;642;p75"/>
          <p:cNvGrpSpPr/>
          <p:nvPr/>
        </p:nvGrpSpPr>
        <p:grpSpPr>
          <a:xfrm>
            <a:off x="2743200" y="2514600"/>
            <a:ext cx="762000" cy="457200"/>
            <a:chOff x="1392" y="1344"/>
            <a:chExt cx="480" cy="288"/>
          </a:xfrm>
        </p:grpSpPr>
        <p:sp>
          <p:nvSpPr>
            <p:cNvPr id="643" name="Google Shape;643;p75"/>
            <p:cNvSpPr txBox="1"/>
            <p:nvPr/>
          </p:nvSpPr>
          <p:spPr>
            <a:xfrm>
              <a:off x="1392" y="1392"/>
              <a:ext cx="48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-1.25</a:t>
              </a:r>
              <a:endParaRPr b="0" i="0" sz="1400" u="none" cap="none" strike="noStrike">
                <a:solidFill>
                  <a:srgbClr val="000000"/>
                </a:solidFill>
                <a:latin typeface="Arial"/>
                <a:ea typeface="Arial"/>
                <a:cs typeface="Arial"/>
                <a:sym typeface="Arial"/>
              </a:endParaRPr>
            </a:p>
          </p:txBody>
        </p:sp>
        <p:sp>
          <p:nvSpPr>
            <p:cNvPr id="644" name="Google Shape;644;p75"/>
            <p:cNvSpPr/>
            <p:nvPr/>
          </p:nvSpPr>
          <p:spPr>
            <a:xfrm>
              <a:off x="1392" y="1344"/>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nvGrpSpPr>
          <p:cNvPr id="645" name="Google Shape;645;p75"/>
          <p:cNvGrpSpPr/>
          <p:nvPr/>
        </p:nvGrpSpPr>
        <p:grpSpPr>
          <a:xfrm>
            <a:off x="2743200" y="1752600"/>
            <a:ext cx="685800" cy="457200"/>
            <a:chOff x="1392" y="1008"/>
            <a:chExt cx="432" cy="288"/>
          </a:xfrm>
        </p:grpSpPr>
        <p:sp>
          <p:nvSpPr>
            <p:cNvPr id="646" name="Google Shape;646;p75"/>
            <p:cNvSpPr txBox="1"/>
            <p:nvPr/>
          </p:nvSpPr>
          <p:spPr>
            <a:xfrm>
              <a:off x="1392" y="1056"/>
              <a:ext cx="406"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2.75</a:t>
              </a:r>
              <a:endParaRPr b="0" i="0" sz="1400" u="none" cap="none" strike="noStrike">
                <a:solidFill>
                  <a:srgbClr val="000000"/>
                </a:solidFill>
                <a:latin typeface="Arial"/>
                <a:ea typeface="Arial"/>
                <a:cs typeface="Arial"/>
                <a:sym typeface="Arial"/>
              </a:endParaRPr>
            </a:p>
          </p:txBody>
        </p:sp>
        <p:sp>
          <p:nvSpPr>
            <p:cNvPr id="647" name="Google Shape;647;p75"/>
            <p:cNvSpPr/>
            <p:nvPr/>
          </p:nvSpPr>
          <p:spPr>
            <a:xfrm>
              <a:off x="1392" y="1008"/>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nvGrpSpPr>
          <p:cNvPr id="648" name="Google Shape;648;p75"/>
          <p:cNvGrpSpPr/>
          <p:nvPr/>
        </p:nvGrpSpPr>
        <p:grpSpPr>
          <a:xfrm>
            <a:off x="1524000" y="3276600"/>
            <a:ext cx="762000" cy="457200"/>
            <a:chOff x="816" y="1632"/>
            <a:chExt cx="480" cy="288"/>
          </a:xfrm>
        </p:grpSpPr>
        <p:sp>
          <p:nvSpPr>
            <p:cNvPr id="649" name="Google Shape;649;p75"/>
            <p:cNvSpPr/>
            <p:nvPr/>
          </p:nvSpPr>
          <p:spPr>
            <a:xfrm>
              <a:off x="816" y="1632"/>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0" name="Google Shape;650;p75"/>
            <p:cNvSpPr txBox="1"/>
            <p:nvPr/>
          </p:nvSpPr>
          <p:spPr>
            <a:xfrm>
              <a:off x="864" y="1680"/>
              <a:ext cx="43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0.5</a:t>
              </a:r>
              <a:endParaRPr b="0" i="0" sz="1400" u="none" cap="none" strike="noStrike">
                <a:solidFill>
                  <a:srgbClr val="000000"/>
                </a:solidFill>
                <a:latin typeface="Arial"/>
                <a:ea typeface="Arial"/>
                <a:cs typeface="Arial"/>
                <a:sym typeface="Arial"/>
              </a:endParaRPr>
            </a:p>
          </p:txBody>
        </p:sp>
      </p:grpSp>
      <p:grpSp>
        <p:nvGrpSpPr>
          <p:cNvPr id="651" name="Google Shape;651;p75"/>
          <p:cNvGrpSpPr/>
          <p:nvPr/>
        </p:nvGrpSpPr>
        <p:grpSpPr>
          <a:xfrm>
            <a:off x="4038600" y="3276600"/>
            <a:ext cx="762000" cy="457200"/>
            <a:chOff x="816" y="1632"/>
            <a:chExt cx="480" cy="288"/>
          </a:xfrm>
        </p:grpSpPr>
        <p:sp>
          <p:nvSpPr>
            <p:cNvPr id="652" name="Google Shape;652;p75"/>
            <p:cNvSpPr/>
            <p:nvPr/>
          </p:nvSpPr>
          <p:spPr>
            <a:xfrm>
              <a:off x="816" y="1632"/>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3" name="Google Shape;653;p75"/>
            <p:cNvSpPr txBox="1"/>
            <p:nvPr/>
          </p:nvSpPr>
          <p:spPr>
            <a:xfrm>
              <a:off x="864" y="1680"/>
              <a:ext cx="43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 0</a:t>
              </a:r>
              <a:endParaRPr b="0" i="0" sz="1400" u="none" cap="none" strike="noStrike">
                <a:solidFill>
                  <a:srgbClr val="000000"/>
                </a:solidFill>
                <a:latin typeface="Arial"/>
                <a:ea typeface="Arial"/>
                <a:cs typeface="Arial"/>
                <a:sym typeface="Arial"/>
              </a:endParaRPr>
            </a:p>
          </p:txBody>
        </p:sp>
      </p:grpSp>
      <p:grpSp>
        <p:nvGrpSpPr>
          <p:cNvPr id="654" name="Google Shape;654;p75"/>
          <p:cNvGrpSpPr/>
          <p:nvPr/>
        </p:nvGrpSpPr>
        <p:grpSpPr>
          <a:xfrm>
            <a:off x="838200" y="4038600"/>
            <a:ext cx="762000" cy="457200"/>
            <a:chOff x="816" y="1632"/>
            <a:chExt cx="480" cy="288"/>
          </a:xfrm>
        </p:grpSpPr>
        <p:sp>
          <p:nvSpPr>
            <p:cNvPr id="655" name="Google Shape;655;p75"/>
            <p:cNvSpPr/>
            <p:nvPr/>
          </p:nvSpPr>
          <p:spPr>
            <a:xfrm>
              <a:off x="816" y="1632"/>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6" name="Google Shape;656;p75"/>
            <p:cNvSpPr txBox="1"/>
            <p:nvPr/>
          </p:nvSpPr>
          <p:spPr>
            <a:xfrm>
              <a:off x="864" y="1680"/>
              <a:ext cx="43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 0</a:t>
              </a:r>
              <a:endParaRPr b="0" i="0" sz="1400" u="none" cap="none" strike="noStrike">
                <a:solidFill>
                  <a:srgbClr val="000000"/>
                </a:solidFill>
                <a:latin typeface="Arial"/>
                <a:ea typeface="Arial"/>
                <a:cs typeface="Arial"/>
                <a:sym typeface="Arial"/>
              </a:endParaRPr>
            </a:p>
          </p:txBody>
        </p:sp>
      </p:grpSp>
      <p:grpSp>
        <p:nvGrpSpPr>
          <p:cNvPr id="657" name="Google Shape;657;p75"/>
          <p:cNvGrpSpPr/>
          <p:nvPr/>
        </p:nvGrpSpPr>
        <p:grpSpPr>
          <a:xfrm>
            <a:off x="2209800" y="4038600"/>
            <a:ext cx="762000" cy="457200"/>
            <a:chOff x="816" y="1632"/>
            <a:chExt cx="480" cy="288"/>
          </a:xfrm>
        </p:grpSpPr>
        <p:sp>
          <p:nvSpPr>
            <p:cNvPr id="658" name="Google Shape;658;p75"/>
            <p:cNvSpPr/>
            <p:nvPr/>
          </p:nvSpPr>
          <p:spPr>
            <a:xfrm>
              <a:off x="816" y="1632"/>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9" name="Google Shape;659;p75"/>
            <p:cNvSpPr txBox="1"/>
            <p:nvPr/>
          </p:nvSpPr>
          <p:spPr>
            <a:xfrm>
              <a:off x="864" y="1680"/>
              <a:ext cx="43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 -1</a:t>
              </a:r>
              <a:endParaRPr b="0" i="0" sz="1400" u="none" cap="none" strike="noStrike">
                <a:solidFill>
                  <a:srgbClr val="000000"/>
                </a:solidFill>
                <a:latin typeface="Arial"/>
                <a:ea typeface="Arial"/>
                <a:cs typeface="Arial"/>
                <a:sym typeface="Arial"/>
              </a:endParaRPr>
            </a:p>
          </p:txBody>
        </p:sp>
      </p:grpSp>
      <p:grpSp>
        <p:nvGrpSpPr>
          <p:cNvPr id="660" name="Google Shape;660;p75"/>
          <p:cNvGrpSpPr/>
          <p:nvPr/>
        </p:nvGrpSpPr>
        <p:grpSpPr>
          <a:xfrm>
            <a:off x="4876800" y="4038600"/>
            <a:ext cx="762000" cy="457200"/>
            <a:chOff x="816" y="1632"/>
            <a:chExt cx="480" cy="288"/>
          </a:xfrm>
        </p:grpSpPr>
        <p:sp>
          <p:nvSpPr>
            <p:cNvPr id="661" name="Google Shape;661;p75"/>
            <p:cNvSpPr/>
            <p:nvPr/>
          </p:nvSpPr>
          <p:spPr>
            <a:xfrm>
              <a:off x="816" y="1632"/>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2" name="Google Shape;662;p75"/>
            <p:cNvSpPr txBox="1"/>
            <p:nvPr/>
          </p:nvSpPr>
          <p:spPr>
            <a:xfrm>
              <a:off x="864" y="1680"/>
              <a:ext cx="43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 0</a:t>
              </a:r>
              <a:endParaRPr b="0" i="0" sz="1400" u="none" cap="none" strike="noStrike">
                <a:solidFill>
                  <a:srgbClr val="000000"/>
                </a:solidFill>
                <a:latin typeface="Arial"/>
                <a:ea typeface="Arial"/>
                <a:cs typeface="Arial"/>
                <a:sym typeface="Arial"/>
              </a:endParaRPr>
            </a:p>
          </p:txBody>
        </p:sp>
      </p:grpSp>
      <p:grpSp>
        <p:nvGrpSpPr>
          <p:cNvPr id="663" name="Google Shape;663;p75"/>
          <p:cNvGrpSpPr/>
          <p:nvPr/>
        </p:nvGrpSpPr>
        <p:grpSpPr>
          <a:xfrm>
            <a:off x="3429000" y="4038600"/>
            <a:ext cx="762000" cy="457200"/>
            <a:chOff x="816" y="1632"/>
            <a:chExt cx="480" cy="288"/>
          </a:xfrm>
        </p:grpSpPr>
        <p:sp>
          <p:nvSpPr>
            <p:cNvPr id="664" name="Google Shape;664;p75"/>
            <p:cNvSpPr/>
            <p:nvPr/>
          </p:nvSpPr>
          <p:spPr>
            <a:xfrm>
              <a:off x="816" y="1632"/>
              <a:ext cx="432" cy="288"/>
            </a:xfrm>
            <a:prstGeom prst="ellipse">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5" name="Google Shape;665;p75"/>
            <p:cNvSpPr txBox="1"/>
            <p:nvPr/>
          </p:nvSpPr>
          <p:spPr>
            <a:xfrm>
              <a:off x="864" y="1680"/>
              <a:ext cx="432"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cap="none" strike="noStrike">
                  <a:solidFill>
                    <a:schemeClr val="dk1"/>
                  </a:solidFill>
                  <a:latin typeface="Verdana"/>
                  <a:ea typeface="Verdana"/>
                  <a:cs typeface="Verdana"/>
                  <a:sym typeface="Verdana"/>
                </a:rPr>
                <a:t> -1</a:t>
              </a:r>
              <a:endParaRPr b="0" i="0" sz="1400" u="none" cap="none" strike="noStrike">
                <a:solidFill>
                  <a:srgbClr val="000000"/>
                </a:solidFill>
                <a:latin typeface="Arial"/>
                <a:ea typeface="Arial"/>
                <a:cs typeface="Arial"/>
                <a:sym typeface="Arial"/>
              </a:endParaRPr>
            </a:p>
          </p:txBody>
        </p:sp>
      </p:grpSp>
      <p:cxnSp>
        <p:nvCxnSpPr>
          <p:cNvPr id="666" name="Google Shape;666;p75"/>
          <p:cNvCxnSpPr/>
          <p:nvPr/>
        </p:nvCxnSpPr>
        <p:spPr>
          <a:xfrm flipH="1">
            <a:off x="6096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67" name="Google Shape;667;p75"/>
          <p:cNvCxnSpPr/>
          <p:nvPr/>
        </p:nvCxnSpPr>
        <p:spPr>
          <a:xfrm>
            <a:off x="13716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68" name="Google Shape;668;p75"/>
          <p:cNvCxnSpPr/>
          <p:nvPr/>
        </p:nvCxnSpPr>
        <p:spPr>
          <a:xfrm flipH="1">
            <a:off x="20574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69" name="Google Shape;669;p75"/>
          <p:cNvCxnSpPr/>
          <p:nvPr/>
        </p:nvCxnSpPr>
        <p:spPr>
          <a:xfrm flipH="1">
            <a:off x="32766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70" name="Google Shape;670;p75"/>
          <p:cNvCxnSpPr/>
          <p:nvPr/>
        </p:nvCxnSpPr>
        <p:spPr>
          <a:xfrm flipH="1">
            <a:off x="46482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71" name="Google Shape;671;p75"/>
          <p:cNvCxnSpPr/>
          <p:nvPr/>
        </p:nvCxnSpPr>
        <p:spPr>
          <a:xfrm>
            <a:off x="2743200" y="4495800"/>
            <a:ext cx="2286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72" name="Google Shape;672;p75"/>
          <p:cNvCxnSpPr/>
          <p:nvPr/>
        </p:nvCxnSpPr>
        <p:spPr>
          <a:xfrm>
            <a:off x="39624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73" name="Google Shape;673;p75"/>
          <p:cNvCxnSpPr/>
          <p:nvPr/>
        </p:nvCxnSpPr>
        <p:spPr>
          <a:xfrm>
            <a:off x="5486400" y="4419600"/>
            <a:ext cx="304800" cy="533400"/>
          </a:xfrm>
          <a:prstGeom prst="straightConnector1">
            <a:avLst/>
          </a:prstGeom>
          <a:noFill/>
          <a:ln cap="flat" cmpd="sng" w="28575">
            <a:solidFill>
              <a:schemeClr val="dk1"/>
            </a:solidFill>
            <a:prstDash val="solid"/>
            <a:miter lim="800000"/>
            <a:headEnd len="sm" w="sm" type="none"/>
            <a:tailEnd len="sm" w="sm" type="none"/>
          </a:ln>
        </p:spPr>
      </p:cxnSp>
      <p:cxnSp>
        <p:nvCxnSpPr>
          <p:cNvPr id="674" name="Google Shape;674;p75"/>
          <p:cNvCxnSpPr/>
          <p:nvPr/>
        </p:nvCxnSpPr>
        <p:spPr>
          <a:xfrm flipH="1">
            <a:off x="1219200" y="3657600"/>
            <a:ext cx="381000" cy="381000"/>
          </a:xfrm>
          <a:prstGeom prst="straightConnector1">
            <a:avLst/>
          </a:prstGeom>
          <a:noFill/>
          <a:ln cap="flat" cmpd="sng" w="28575">
            <a:solidFill>
              <a:schemeClr val="dk1"/>
            </a:solidFill>
            <a:prstDash val="solid"/>
            <a:miter lim="800000"/>
            <a:headEnd len="sm" w="sm" type="none"/>
            <a:tailEnd len="sm" w="sm" type="none"/>
          </a:ln>
        </p:spPr>
      </p:cxnSp>
      <p:cxnSp>
        <p:nvCxnSpPr>
          <p:cNvPr id="675" name="Google Shape;675;p75"/>
          <p:cNvCxnSpPr/>
          <p:nvPr/>
        </p:nvCxnSpPr>
        <p:spPr>
          <a:xfrm flipH="1">
            <a:off x="3733800" y="3657600"/>
            <a:ext cx="381000" cy="381000"/>
          </a:xfrm>
          <a:prstGeom prst="straightConnector1">
            <a:avLst/>
          </a:prstGeom>
          <a:noFill/>
          <a:ln cap="flat" cmpd="sng" w="28575">
            <a:solidFill>
              <a:schemeClr val="dk1"/>
            </a:solidFill>
            <a:prstDash val="solid"/>
            <a:miter lim="800000"/>
            <a:headEnd len="sm" w="sm" type="none"/>
            <a:tailEnd len="sm" w="sm" type="none"/>
          </a:ln>
        </p:spPr>
      </p:cxnSp>
      <p:cxnSp>
        <p:nvCxnSpPr>
          <p:cNvPr id="676" name="Google Shape;676;p75"/>
          <p:cNvCxnSpPr/>
          <p:nvPr/>
        </p:nvCxnSpPr>
        <p:spPr>
          <a:xfrm flipH="1">
            <a:off x="1981200" y="2819400"/>
            <a:ext cx="762000" cy="457200"/>
          </a:xfrm>
          <a:prstGeom prst="straightConnector1">
            <a:avLst/>
          </a:prstGeom>
          <a:noFill/>
          <a:ln cap="flat" cmpd="sng" w="28575">
            <a:solidFill>
              <a:schemeClr val="dk1"/>
            </a:solidFill>
            <a:prstDash val="solid"/>
            <a:miter lim="800000"/>
            <a:headEnd len="sm" w="sm" type="none"/>
            <a:tailEnd len="sm" w="sm" type="none"/>
          </a:ln>
        </p:spPr>
      </p:cxnSp>
      <p:cxnSp>
        <p:nvCxnSpPr>
          <p:cNvPr id="677" name="Google Shape;677;p75"/>
          <p:cNvCxnSpPr/>
          <p:nvPr/>
        </p:nvCxnSpPr>
        <p:spPr>
          <a:xfrm>
            <a:off x="2133600" y="3657600"/>
            <a:ext cx="457200" cy="381000"/>
          </a:xfrm>
          <a:prstGeom prst="straightConnector1">
            <a:avLst/>
          </a:prstGeom>
          <a:noFill/>
          <a:ln cap="flat" cmpd="sng" w="28575">
            <a:solidFill>
              <a:schemeClr val="dk1"/>
            </a:solidFill>
            <a:prstDash val="solid"/>
            <a:miter lim="800000"/>
            <a:headEnd len="sm" w="sm" type="none"/>
            <a:tailEnd len="sm" w="sm" type="none"/>
          </a:ln>
        </p:spPr>
      </p:cxnSp>
      <p:cxnSp>
        <p:nvCxnSpPr>
          <p:cNvPr id="678" name="Google Shape;678;p75"/>
          <p:cNvCxnSpPr/>
          <p:nvPr/>
        </p:nvCxnSpPr>
        <p:spPr>
          <a:xfrm>
            <a:off x="4648200" y="3657600"/>
            <a:ext cx="457200" cy="381000"/>
          </a:xfrm>
          <a:prstGeom prst="straightConnector1">
            <a:avLst/>
          </a:prstGeom>
          <a:noFill/>
          <a:ln cap="flat" cmpd="sng" w="28575">
            <a:solidFill>
              <a:schemeClr val="dk1"/>
            </a:solidFill>
            <a:prstDash val="solid"/>
            <a:miter lim="800000"/>
            <a:headEnd len="sm" w="sm" type="none"/>
            <a:tailEnd len="sm" w="sm" type="none"/>
          </a:ln>
        </p:spPr>
      </p:cxnSp>
      <p:cxnSp>
        <p:nvCxnSpPr>
          <p:cNvPr id="679" name="Google Shape;679;p75"/>
          <p:cNvCxnSpPr/>
          <p:nvPr/>
        </p:nvCxnSpPr>
        <p:spPr>
          <a:xfrm>
            <a:off x="3429000" y="2819400"/>
            <a:ext cx="914400" cy="457200"/>
          </a:xfrm>
          <a:prstGeom prst="straightConnector1">
            <a:avLst/>
          </a:prstGeom>
          <a:noFill/>
          <a:ln cap="flat" cmpd="sng" w="28575">
            <a:solidFill>
              <a:schemeClr val="dk1"/>
            </a:solidFill>
            <a:prstDash val="solid"/>
            <a:miter lim="800000"/>
            <a:headEnd len="sm" w="sm" type="none"/>
            <a:tailEnd len="sm" w="sm" type="none"/>
          </a:ln>
        </p:spPr>
      </p:cxnSp>
      <p:cxnSp>
        <p:nvCxnSpPr>
          <p:cNvPr id="680" name="Google Shape;680;p75"/>
          <p:cNvCxnSpPr/>
          <p:nvPr/>
        </p:nvCxnSpPr>
        <p:spPr>
          <a:xfrm>
            <a:off x="3048000" y="2209800"/>
            <a:ext cx="0" cy="304800"/>
          </a:xfrm>
          <a:prstGeom prst="straightConnector1">
            <a:avLst/>
          </a:prstGeom>
          <a:noFill/>
          <a:ln cap="flat" cmpd="sng" w="28575">
            <a:solidFill>
              <a:schemeClr val="dk1"/>
            </a:solidFill>
            <a:prstDash val="solid"/>
            <a:miter lim="800000"/>
            <a:headEnd len="sm" w="sm" type="none"/>
            <a:tailEnd len="sm" w="sm" type="none"/>
          </a:ln>
        </p:spPr>
      </p:cxnSp>
      <p:sp>
        <p:nvSpPr>
          <p:cNvPr id="681" name="Google Shape;681;p75"/>
          <p:cNvSpPr txBox="1"/>
          <p:nvPr/>
        </p:nvSpPr>
        <p:spPr>
          <a:xfrm>
            <a:off x="2667000" y="2133600"/>
            <a:ext cx="4492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000"/>
              <a:buFont typeface="Verdana"/>
              <a:buNone/>
            </a:pPr>
            <a:r>
              <a:rPr b="1" i="0" lang="en-US" sz="2000" u="none" cap="none" strike="noStrike">
                <a:solidFill>
                  <a:schemeClr val="dk2"/>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2" name="Google Shape;682;p75"/>
          <p:cNvSpPr txBox="1"/>
          <p:nvPr/>
        </p:nvSpPr>
        <p:spPr>
          <a:xfrm>
            <a:off x="3810000" y="27432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3" name="Google Shape;683;p75"/>
          <p:cNvSpPr txBox="1"/>
          <p:nvPr/>
        </p:nvSpPr>
        <p:spPr>
          <a:xfrm>
            <a:off x="2133600" y="2667000"/>
            <a:ext cx="4492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4" name="Google Shape;684;p75"/>
          <p:cNvSpPr txBox="1"/>
          <p:nvPr/>
        </p:nvSpPr>
        <p:spPr>
          <a:xfrm>
            <a:off x="990600" y="3505200"/>
            <a:ext cx="4492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5" name="Google Shape;685;p75"/>
          <p:cNvSpPr txBox="1"/>
          <p:nvPr/>
        </p:nvSpPr>
        <p:spPr>
          <a:xfrm>
            <a:off x="381000" y="4343400"/>
            <a:ext cx="4572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6" name="Google Shape;686;p75"/>
          <p:cNvSpPr txBox="1"/>
          <p:nvPr/>
        </p:nvSpPr>
        <p:spPr>
          <a:xfrm>
            <a:off x="1905000" y="4419600"/>
            <a:ext cx="3048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7" name="Google Shape;687;p75"/>
          <p:cNvSpPr txBox="1"/>
          <p:nvPr/>
        </p:nvSpPr>
        <p:spPr>
          <a:xfrm>
            <a:off x="3048000" y="4419600"/>
            <a:ext cx="4492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8" name="Google Shape;688;p75"/>
          <p:cNvSpPr txBox="1"/>
          <p:nvPr/>
        </p:nvSpPr>
        <p:spPr>
          <a:xfrm>
            <a:off x="3581400" y="3581400"/>
            <a:ext cx="4492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89" name="Google Shape;689;p75"/>
          <p:cNvSpPr txBox="1"/>
          <p:nvPr/>
        </p:nvSpPr>
        <p:spPr>
          <a:xfrm>
            <a:off x="4495800" y="4419600"/>
            <a:ext cx="4492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000"/>
              <a:buFont typeface="Verdana"/>
              <a:buNone/>
            </a:pPr>
            <a:r>
              <a:rPr b="1" i="0" lang="en-US" sz="20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90" name="Google Shape;690;p75"/>
          <p:cNvSpPr txBox="1"/>
          <p:nvPr/>
        </p:nvSpPr>
        <p:spPr>
          <a:xfrm>
            <a:off x="2362200" y="35052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91" name="Google Shape;691;p75"/>
          <p:cNvSpPr txBox="1"/>
          <p:nvPr/>
        </p:nvSpPr>
        <p:spPr>
          <a:xfrm>
            <a:off x="4876800" y="35814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92" name="Google Shape;692;p75"/>
          <p:cNvSpPr txBox="1"/>
          <p:nvPr/>
        </p:nvSpPr>
        <p:spPr>
          <a:xfrm>
            <a:off x="1447800" y="44196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93" name="Google Shape;693;p75"/>
          <p:cNvSpPr txBox="1"/>
          <p:nvPr/>
        </p:nvSpPr>
        <p:spPr>
          <a:xfrm>
            <a:off x="2743200" y="44196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94" name="Google Shape;694;p75"/>
          <p:cNvSpPr txBox="1"/>
          <p:nvPr/>
        </p:nvSpPr>
        <p:spPr>
          <a:xfrm>
            <a:off x="4114800" y="44196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695" name="Google Shape;695;p75"/>
          <p:cNvSpPr txBox="1"/>
          <p:nvPr/>
        </p:nvSpPr>
        <p:spPr>
          <a:xfrm>
            <a:off x="5638800" y="4419600"/>
            <a:ext cx="330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5050"/>
              </a:buClr>
              <a:buSzPts val="2400"/>
              <a:buFont typeface="Verdana"/>
              <a:buNone/>
            </a:pPr>
            <a:r>
              <a:rPr b="1" i="0" lang="en-US" sz="2400" u="none" cap="none" strike="noStrike">
                <a:solidFill>
                  <a:srgbClr val="FF505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grpSp>
        <p:nvGrpSpPr>
          <p:cNvPr id="696" name="Google Shape;696;p75"/>
          <p:cNvGrpSpPr/>
          <p:nvPr/>
        </p:nvGrpSpPr>
        <p:grpSpPr>
          <a:xfrm>
            <a:off x="6969125" y="1295400"/>
            <a:ext cx="2174875" cy="611187"/>
            <a:chOff x="4368" y="2640"/>
            <a:chExt cx="1296" cy="384"/>
          </a:xfrm>
        </p:grpSpPr>
        <p:sp>
          <p:nvSpPr>
            <p:cNvPr id="697" name="Google Shape;697;p75"/>
            <p:cNvSpPr txBox="1"/>
            <p:nvPr/>
          </p:nvSpPr>
          <p:spPr>
            <a:xfrm>
              <a:off x="4368" y="2832"/>
              <a:ext cx="1152" cy="19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98" name="Google Shape;698;p75"/>
            <p:cNvSpPr txBox="1"/>
            <p:nvPr/>
          </p:nvSpPr>
          <p:spPr>
            <a:xfrm>
              <a:off x="4801" y="2640"/>
              <a:ext cx="863" cy="3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grpSp>
      <p:grpSp>
        <p:nvGrpSpPr>
          <p:cNvPr id="699" name="Google Shape;699;p75"/>
          <p:cNvGrpSpPr/>
          <p:nvPr/>
        </p:nvGrpSpPr>
        <p:grpSpPr>
          <a:xfrm>
            <a:off x="5978525" y="1524000"/>
            <a:ext cx="2951162" cy="4572000"/>
            <a:chOff x="3766" y="960"/>
            <a:chExt cx="1859" cy="2880"/>
          </a:xfrm>
        </p:grpSpPr>
        <p:sp>
          <p:nvSpPr>
            <p:cNvPr id="700" name="Google Shape;700;p75"/>
            <p:cNvSpPr txBox="1"/>
            <p:nvPr/>
          </p:nvSpPr>
          <p:spPr>
            <a:xfrm>
              <a:off x="4390" y="1439"/>
              <a:ext cx="1230" cy="192"/>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01" name="Google Shape;701;p75"/>
            <p:cNvSpPr txBox="1"/>
            <p:nvPr/>
          </p:nvSpPr>
          <p:spPr>
            <a:xfrm>
              <a:off x="5158" y="1008"/>
              <a:ext cx="443"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02" name="Google Shape;702;p75"/>
            <p:cNvSpPr txBox="1"/>
            <p:nvPr/>
          </p:nvSpPr>
          <p:spPr>
            <a:xfrm>
              <a:off x="4390" y="1440"/>
              <a:ext cx="590" cy="19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03" name="Google Shape;703;p75"/>
            <p:cNvSpPr txBox="1"/>
            <p:nvPr/>
          </p:nvSpPr>
          <p:spPr>
            <a:xfrm>
              <a:off x="4539" y="1247"/>
              <a:ext cx="441"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04" name="Google Shape;704;p75"/>
            <p:cNvSpPr txBox="1"/>
            <p:nvPr/>
          </p:nvSpPr>
          <p:spPr>
            <a:xfrm>
              <a:off x="4390" y="2258"/>
              <a:ext cx="1231" cy="193"/>
            </a:xfrm>
            <a:prstGeom prst="rect">
              <a:avLst/>
            </a:prstGeom>
            <a:solidFill>
              <a:srgbClr val="B2B2B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05" name="Google Shape;705;p75"/>
            <p:cNvSpPr txBox="1"/>
            <p:nvPr/>
          </p:nvSpPr>
          <p:spPr>
            <a:xfrm>
              <a:off x="5030" y="2260"/>
              <a:ext cx="295" cy="1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06" name="Google Shape;706;p75"/>
            <p:cNvSpPr txBox="1"/>
            <p:nvPr/>
          </p:nvSpPr>
          <p:spPr>
            <a:xfrm>
              <a:off x="5030" y="2067"/>
              <a:ext cx="221"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07" name="Google Shape;707;p75"/>
            <p:cNvSpPr txBox="1"/>
            <p:nvPr/>
          </p:nvSpPr>
          <p:spPr>
            <a:xfrm>
              <a:off x="5325" y="2257"/>
              <a:ext cx="296" cy="19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08" name="Google Shape;708;p75"/>
            <p:cNvSpPr txBox="1"/>
            <p:nvPr/>
          </p:nvSpPr>
          <p:spPr>
            <a:xfrm>
              <a:off x="5325" y="1872"/>
              <a:ext cx="222"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09" name="Google Shape;709;p75"/>
            <p:cNvSpPr txBox="1"/>
            <p:nvPr/>
          </p:nvSpPr>
          <p:spPr>
            <a:xfrm>
              <a:off x="4390" y="1874"/>
              <a:ext cx="591" cy="1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0" name="Google Shape;710;p75"/>
            <p:cNvSpPr txBox="1"/>
            <p:nvPr/>
          </p:nvSpPr>
          <p:spPr>
            <a:xfrm>
              <a:off x="4390" y="1922"/>
              <a:ext cx="1231" cy="193"/>
            </a:xfrm>
            <a:prstGeom prst="rect">
              <a:avLst/>
            </a:prstGeom>
            <a:solidFill>
              <a:srgbClr val="B2B2B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1" name="Google Shape;711;p75"/>
            <p:cNvSpPr txBox="1"/>
            <p:nvPr/>
          </p:nvSpPr>
          <p:spPr>
            <a:xfrm>
              <a:off x="4390" y="1922"/>
              <a:ext cx="295" cy="1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2" name="Google Shape;712;p75"/>
            <p:cNvSpPr txBox="1"/>
            <p:nvPr/>
          </p:nvSpPr>
          <p:spPr>
            <a:xfrm>
              <a:off x="4390" y="1729"/>
              <a:ext cx="221"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13" name="Google Shape;713;p75"/>
            <p:cNvSpPr txBox="1"/>
            <p:nvPr/>
          </p:nvSpPr>
          <p:spPr>
            <a:xfrm>
              <a:off x="4685" y="1922"/>
              <a:ext cx="296" cy="19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4" name="Google Shape;714;p75"/>
            <p:cNvSpPr txBox="1"/>
            <p:nvPr/>
          </p:nvSpPr>
          <p:spPr>
            <a:xfrm>
              <a:off x="4685" y="1536"/>
              <a:ext cx="222"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15" name="Google Shape;715;p75"/>
            <p:cNvSpPr txBox="1"/>
            <p:nvPr/>
          </p:nvSpPr>
          <p:spPr>
            <a:xfrm>
              <a:off x="4394" y="2738"/>
              <a:ext cx="1231" cy="192"/>
            </a:xfrm>
            <a:prstGeom prst="rect">
              <a:avLst/>
            </a:prstGeom>
            <a:solidFill>
              <a:srgbClr val="B2B2B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6" name="Google Shape;716;p75"/>
            <p:cNvSpPr txBox="1"/>
            <p:nvPr/>
          </p:nvSpPr>
          <p:spPr>
            <a:xfrm>
              <a:off x="4394" y="2738"/>
              <a:ext cx="591" cy="1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7" name="Google Shape;717;p75"/>
            <p:cNvSpPr txBox="1"/>
            <p:nvPr/>
          </p:nvSpPr>
          <p:spPr>
            <a:xfrm>
              <a:off x="4393" y="2738"/>
              <a:ext cx="148" cy="19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18" name="Google Shape;718;p75"/>
            <p:cNvSpPr txBox="1"/>
            <p:nvPr/>
          </p:nvSpPr>
          <p:spPr>
            <a:xfrm>
              <a:off x="4342" y="2545"/>
              <a:ext cx="116"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19" name="Google Shape;719;p75"/>
            <p:cNvSpPr txBox="1"/>
            <p:nvPr/>
          </p:nvSpPr>
          <p:spPr>
            <a:xfrm>
              <a:off x="4541" y="2737"/>
              <a:ext cx="148" cy="19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20" name="Google Shape;720;p75"/>
            <p:cNvSpPr txBox="1"/>
            <p:nvPr/>
          </p:nvSpPr>
          <p:spPr>
            <a:xfrm>
              <a:off x="4489" y="2352"/>
              <a:ext cx="116"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21" name="Google Shape;721;p75"/>
            <p:cNvSpPr txBox="1"/>
            <p:nvPr/>
          </p:nvSpPr>
          <p:spPr>
            <a:xfrm>
              <a:off x="4390" y="3026"/>
              <a:ext cx="1231" cy="193"/>
            </a:xfrm>
            <a:prstGeom prst="rect">
              <a:avLst/>
            </a:prstGeom>
            <a:solidFill>
              <a:srgbClr val="B2B2B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22" name="Google Shape;722;p75"/>
            <p:cNvSpPr txBox="1"/>
            <p:nvPr/>
          </p:nvSpPr>
          <p:spPr>
            <a:xfrm>
              <a:off x="4677" y="3026"/>
              <a:ext cx="148" cy="1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23" name="Google Shape;723;p75"/>
            <p:cNvSpPr txBox="1"/>
            <p:nvPr/>
          </p:nvSpPr>
          <p:spPr>
            <a:xfrm>
              <a:off x="4625" y="2833"/>
              <a:ext cx="116"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24" name="Google Shape;724;p75"/>
            <p:cNvSpPr txBox="1"/>
            <p:nvPr/>
          </p:nvSpPr>
          <p:spPr>
            <a:xfrm>
              <a:off x="4824" y="3026"/>
              <a:ext cx="148" cy="19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25" name="Google Shape;725;p75"/>
            <p:cNvSpPr txBox="1"/>
            <p:nvPr/>
          </p:nvSpPr>
          <p:spPr>
            <a:xfrm>
              <a:off x="4772" y="2640"/>
              <a:ext cx="116"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26" name="Google Shape;726;p75"/>
            <p:cNvSpPr txBox="1"/>
            <p:nvPr/>
          </p:nvSpPr>
          <p:spPr>
            <a:xfrm>
              <a:off x="4390" y="3601"/>
              <a:ext cx="1229" cy="193"/>
            </a:xfrm>
            <a:prstGeom prst="rect">
              <a:avLst/>
            </a:prstGeom>
            <a:solidFill>
              <a:srgbClr val="B2B2B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27" name="Google Shape;727;p75"/>
            <p:cNvSpPr txBox="1"/>
            <p:nvPr/>
          </p:nvSpPr>
          <p:spPr>
            <a:xfrm>
              <a:off x="5455" y="3601"/>
              <a:ext cx="164" cy="19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28" name="Google Shape;728;p75"/>
            <p:cNvSpPr txBox="1"/>
            <p:nvPr/>
          </p:nvSpPr>
          <p:spPr>
            <a:xfrm>
              <a:off x="5400" y="3216"/>
              <a:ext cx="123"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29" name="Google Shape;729;p75"/>
            <p:cNvSpPr txBox="1"/>
            <p:nvPr/>
          </p:nvSpPr>
          <p:spPr>
            <a:xfrm>
              <a:off x="5272" y="3601"/>
              <a:ext cx="184" cy="1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30" name="Google Shape;730;p75"/>
            <p:cNvSpPr txBox="1"/>
            <p:nvPr/>
          </p:nvSpPr>
          <p:spPr>
            <a:xfrm>
              <a:off x="5210" y="3408"/>
              <a:ext cx="137"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31" name="Google Shape;731;p75"/>
            <p:cNvSpPr txBox="1"/>
            <p:nvPr/>
          </p:nvSpPr>
          <p:spPr>
            <a:xfrm>
              <a:off x="4390" y="3314"/>
              <a:ext cx="1231" cy="193"/>
            </a:xfrm>
            <a:prstGeom prst="rect">
              <a:avLst/>
            </a:prstGeom>
            <a:solidFill>
              <a:srgbClr val="B2B2B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32" name="Google Shape;732;p75"/>
            <p:cNvSpPr txBox="1"/>
            <p:nvPr/>
          </p:nvSpPr>
          <p:spPr>
            <a:xfrm>
              <a:off x="4974" y="3314"/>
              <a:ext cx="184" cy="19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33" name="Google Shape;733;p75"/>
            <p:cNvSpPr txBox="1"/>
            <p:nvPr/>
          </p:nvSpPr>
          <p:spPr>
            <a:xfrm>
              <a:off x="4912" y="3121"/>
              <a:ext cx="138" cy="3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800"/>
                <a:buFont typeface="Times New Roman"/>
                <a:buNone/>
              </a:pPr>
              <a:r>
                <a:rPr b="1" baseline="-25000" i="0" lang="en-US" sz="4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34" name="Google Shape;734;p75"/>
            <p:cNvSpPr txBox="1"/>
            <p:nvPr/>
          </p:nvSpPr>
          <p:spPr>
            <a:xfrm>
              <a:off x="5120" y="3314"/>
              <a:ext cx="148" cy="193"/>
            </a:xfrm>
            <a:prstGeom prst="rect">
              <a:avLst/>
            </a:prstGeom>
            <a:solidFill>
              <a:srgbClr val="66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35" name="Google Shape;735;p75"/>
            <p:cNvSpPr txBox="1"/>
            <p:nvPr/>
          </p:nvSpPr>
          <p:spPr>
            <a:xfrm>
              <a:off x="5068" y="2928"/>
              <a:ext cx="116" cy="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0"/>
                <a:buFont typeface="Times New Roman"/>
                <a:buNone/>
              </a:pPr>
              <a:r>
                <a:rPr b="1" baseline="-25000" i="0" lang="en-US" sz="8000" u="none" cap="none" strike="noStrike">
                  <a:solidFill>
                    <a:schemeClr val="lt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36" name="Google Shape;736;p75"/>
            <p:cNvSpPr txBox="1"/>
            <p:nvPr/>
          </p:nvSpPr>
          <p:spPr>
            <a:xfrm>
              <a:off x="4114" y="1250"/>
              <a:ext cx="164"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737" name="Google Shape;737;p75"/>
            <p:cNvSpPr txBox="1"/>
            <p:nvPr/>
          </p:nvSpPr>
          <p:spPr>
            <a:xfrm>
              <a:off x="4006" y="3264"/>
              <a:ext cx="34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738" name="Google Shape;738;p75"/>
            <p:cNvSpPr txBox="1"/>
            <p:nvPr/>
          </p:nvSpPr>
          <p:spPr>
            <a:xfrm>
              <a:off x="4006" y="3024"/>
              <a:ext cx="306"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739" name="Google Shape;739;p75"/>
            <p:cNvSpPr txBox="1"/>
            <p:nvPr/>
          </p:nvSpPr>
          <p:spPr>
            <a:xfrm>
              <a:off x="3862" y="1920"/>
              <a:ext cx="386"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0.5</a:t>
              </a:r>
              <a:endParaRPr b="0" i="0" sz="1400" u="none" cap="none" strike="noStrike">
                <a:solidFill>
                  <a:srgbClr val="000000"/>
                </a:solidFill>
                <a:latin typeface="Arial"/>
                <a:ea typeface="Arial"/>
                <a:cs typeface="Arial"/>
                <a:sym typeface="Arial"/>
              </a:endParaRPr>
            </a:p>
          </p:txBody>
        </p:sp>
        <p:sp>
          <p:nvSpPr>
            <p:cNvPr id="740" name="Google Shape;740;p75"/>
            <p:cNvSpPr txBox="1"/>
            <p:nvPr/>
          </p:nvSpPr>
          <p:spPr>
            <a:xfrm>
              <a:off x="4006" y="2208"/>
              <a:ext cx="25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741" name="Google Shape;741;p75"/>
            <p:cNvSpPr txBox="1"/>
            <p:nvPr/>
          </p:nvSpPr>
          <p:spPr>
            <a:xfrm>
              <a:off x="3766" y="960"/>
              <a:ext cx="519"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2.75 </a:t>
              </a:r>
              <a:endParaRPr b="0" i="0" sz="1400" u="none" cap="none" strike="noStrike">
                <a:solidFill>
                  <a:srgbClr val="000000"/>
                </a:solidFill>
                <a:latin typeface="Arial"/>
                <a:ea typeface="Arial"/>
                <a:cs typeface="Arial"/>
                <a:sym typeface="Arial"/>
              </a:endParaRPr>
            </a:p>
          </p:txBody>
        </p:sp>
        <p:sp>
          <p:nvSpPr>
            <p:cNvPr id="742" name="Google Shape;742;p75"/>
            <p:cNvSpPr txBox="1"/>
            <p:nvPr/>
          </p:nvSpPr>
          <p:spPr>
            <a:xfrm>
              <a:off x="3766" y="1440"/>
              <a:ext cx="528"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-1.25</a:t>
              </a:r>
              <a:endParaRPr b="0" i="0" sz="1400" u="none" cap="none" strike="noStrike">
                <a:solidFill>
                  <a:srgbClr val="000000"/>
                </a:solidFill>
                <a:latin typeface="Arial"/>
                <a:ea typeface="Arial"/>
                <a:cs typeface="Arial"/>
                <a:sym typeface="Arial"/>
              </a:endParaRPr>
            </a:p>
          </p:txBody>
        </p:sp>
        <p:sp>
          <p:nvSpPr>
            <p:cNvPr id="743" name="Google Shape;743;p75"/>
            <p:cNvSpPr txBox="1"/>
            <p:nvPr/>
          </p:nvSpPr>
          <p:spPr>
            <a:xfrm>
              <a:off x="4054" y="2688"/>
              <a:ext cx="25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744" name="Google Shape;744;p75"/>
            <p:cNvSpPr txBox="1"/>
            <p:nvPr/>
          </p:nvSpPr>
          <p:spPr>
            <a:xfrm>
              <a:off x="4054" y="3552"/>
              <a:ext cx="253"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grpSp>
      <p:sp>
        <p:nvSpPr>
          <p:cNvPr id="745" name="Google Shape;745;p75"/>
          <p:cNvSpPr txBox="1"/>
          <p:nvPr/>
        </p:nvSpPr>
        <p:spPr>
          <a:xfrm>
            <a:off x="-701675" y="1428750"/>
            <a:ext cx="1841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46" name="Google Shape;746;p75"/>
          <p:cNvSpPr/>
          <p:nvPr/>
        </p:nvSpPr>
        <p:spPr>
          <a:xfrm rot="-5400000">
            <a:off x="3124200" y="2743200"/>
            <a:ext cx="228600" cy="55626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47" name="Google Shape;747;p75"/>
          <p:cNvSpPr txBox="1"/>
          <p:nvPr/>
        </p:nvSpPr>
        <p:spPr>
          <a:xfrm>
            <a:off x="1524000" y="5638800"/>
            <a:ext cx="4038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r>
              <a:rPr b="1" i="0" lang="en-US" sz="2000" u="none" cap="none" strike="noStrike">
                <a:solidFill>
                  <a:schemeClr val="dk1"/>
                </a:solidFill>
                <a:latin typeface="Arial"/>
                <a:ea typeface="Arial"/>
                <a:cs typeface="Arial"/>
                <a:sym typeface="Arial"/>
              </a:rPr>
              <a:t>Original frequency distribution</a:t>
            </a:r>
            <a:endParaRPr b="0" i="0" sz="1400" u="none" cap="none" strike="noStrike">
              <a:solidFill>
                <a:srgbClr val="000000"/>
              </a:solidFill>
              <a:latin typeface="Arial"/>
              <a:ea typeface="Arial"/>
              <a:cs typeface="Arial"/>
              <a:sym typeface="Arial"/>
            </a:endParaRPr>
          </a:p>
        </p:txBody>
      </p:sp>
      <p:sp>
        <p:nvSpPr>
          <p:cNvPr id="748" name="Google Shape;748;p75"/>
          <p:cNvSpPr txBox="1"/>
          <p:nvPr/>
        </p:nvSpPr>
        <p:spPr>
          <a:xfrm>
            <a:off x="250825" y="1484312"/>
            <a:ext cx="2305050" cy="1552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Hierarchical decomposition structure (a.k.a. “error tree”)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 name="Shape 752"/>
        <p:cNvGrpSpPr/>
        <p:nvPr/>
      </p:nvGrpSpPr>
      <p:grpSpPr>
        <a:xfrm>
          <a:off x="0" y="0"/>
          <a:ext cx="0" cy="0"/>
          <a:chOff x="0" y="0"/>
          <a:chExt cx="0" cy="0"/>
        </a:xfrm>
      </p:grpSpPr>
      <p:sp>
        <p:nvSpPr>
          <p:cNvPr id="753" name="Google Shape;753;p7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754" name="Google Shape;754;p76"/>
          <p:cNvSpPr txBox="1"/>
          <p:nvPr>
            <p:ph idx="1" type="body"/>
          </p:nvPr>
        </p:nvSpPr>
        <p:spPr>
          <a:xfrm>
            <a:off x="304800" y="1409700"/>
            <a:ext cx="85344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Given </a:t>
            </a:r>
            <a:r>
              <a:rPr b="0" i="1" lang="en-US" sz="1800" u="none">
                <a:solidFill>
                  <a:schemeClr val="dk1"/>
                </a:solidFill>
                <a:latin typeface="Tahoma"/>
                <a:ea typeface="Tahoma"/>
                <a:cs typeface="Tahoma"/>
                <a:sym typeface="Tahoma"/>
              </a:rPr>
              <a:t>N</a:t>
            </a:r>
            <a:r>
              <a:rPr b="0" i="0" lang="en-US" sz="1800" u="none">
                <a:solidFill>
                  <a:schemeClr val="dk1"/>
                </a:solidFill>
                <a:latin typeface="Tahoma"/>
                <a:ea typeface="Tahoma"/>
                <a:cs typeface="Tahoma"/>
                <a:sym typeface="Tahoma"/>
              </a:rPr>
              <a:t> data vectors from </a:t>
            </a:r>
            <a:r>
              <a:rPr b="0" i="1" lang="en-US" sz="1800" u="none">
                <a:solidFill>
                  <a:schemeClr val="dk1"/>
                </a:solidFill>
                <a:latin typeface="Tahoma"/>
                <a:ea typeface="Tahoma"/>
                <a:cs typeface="Tahoma"/>
                <a:sym typeface="Tahoma"/>
              </a:rPr>
              <a:t>n</a:t>
            </a:r>
            <a:r>
              <a:rPr b="0" i="0" lang="en-US" sz="1800" u="none">
                <a:solidFill>
                  <a:schemeClr val="dk1"/>
                </a:solidFill>
                <a:latin typeface="Tahoma"/>
                <a:ea typeface="Tahoma"/>
                <a:cs typeface="Tahoma"/>
                <a:sym typeface="Tahoma"/>
              </a:rPr>
              <a:t>-dimensions, find </a:t>
            </a:r>
            <a:r>
              <a:rPr b="0" i="1" lang="en-US" sz="1800" u="none">
                <a:solidFill>
                  <a:schemeClr val="dk1"/>
                </a:solidFill>
                <a:latin typeface="Tahoma"/>
                <a:ea typeface="Tahoma"/>
                <a:cs typeface="Tahoma"/>
                <a:sym typeface="Tahoma"/>
              </a:rPr>
              <a:t>k</a:t>
            </a:r>
            <a:r>
              <a:rPr b="0" i="0" lang="en-US" sz="1800" u="none">
                <a:solidFill>
                  <a:schemeClr val="dk1"/>
                </a:solidFill>
                <a:latin typeface="Tahoma"/>
                <a:ea typeface="Tahoma"/>
                <a:cs typeface="Tahoma"/>
                <a:sym typeface="Tahoma"/>
              </a:rPr>
              <a:t> ≤ </a:t>
            </a:r>
            <a:r>
              <a:rPr b="0" i="1" lang="en-US" sz="1800" u="none">
                <a:solidFill>
                  <a:schemeClr val="dk1"/>
                </a:solidFill>
                <a:latin typeface="Tahoma"/>
                <a:ea typeface="Tahoma"/>
                <a:cs typeface="Tahoma"/>
                <a:sym typeface="Tahoma"/>
              </a:rPr>
              <a:t>n </a:t>
            </a:r>
            <a:r>
              <a:rPr b="0" i="0" lang="en-US" sz="1800" u="none">
                <a:solidFill>
                  <a:schemeClr val="dk1"/>
                </a:solidFill>
                <a:latin typeface="Tahoma"/>
                <a:ea typeface="Tahoma"/>
                <a:cs typeface="Tahoma"/>
                <a:sym typeface="Tahoma"/>
              </a:rPr>
              <a:t> orthogonal vectors (</a:t>
            </a:r>
            <a:r>
              <a:rPr b="0" i="1" lang="en-US" sz="1800" u="none">
                <a:solidFill>
                  <a:schemeClr val="dk1"/>
                </a:solidFill>
                <a:latin typeface="Tahoma"/>
                <a:ea typeface="Tahoma"/>
                <a:cs typeface="Tahoma"/>
                <a:sym typeface="Tahoma"/>
              </a:rPr>
              <a:t>principal components</a:t>
            </a:r>
            <a:r>
              <a:rPr b="0" i="0" lang="en-US" sz="1800" u="none">
                <a:solidFill>
                  <a:schemeClr val="dk1"/>
                </a:solidFill>
                <a:latin typeface="Tahoma"/>
                <a:ea typeface="Tahoma"/>
                <a:cs typeface="Tahoma"/>
                <a:sym typeface="Tahoma"/>
              </a:rPr>
              <a:t>) that can be best used to represent data </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Steps</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Normalize input data: Each attribute falls within the same range</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Compute </a:t>
            </a:r>
            <a:r>
              <a:rPr b="0" i="1" lang="en-US" sz="1800" u="none">
                <a:solidFill>
                  <a:schemeClr val="dk1"/>
                </a:solidFill>
                <a:latin typeface="Tahoma"/>
                <a:ea typeface="Tahoma"/>
                <a:cs typeface="Tahoma"/>
                <a:sym typeface="Tahoma"/>
              </a:rPr>
              <a:t>k</a:t>
            </a:r>
            <a:r>
              <a:rPr b="0" i="0" lang="en-US" sz="1800" u="none">
                <a:solidFill>
                  <a:schemeClr val="dk1"/>
                </a:solidFill>
                <a:latin typeface="Tahoma"/>
                <a:ea typeface="Tahoma"/>
                <a:cs typeface="Tahoma"/>
                <a:sym typeface="Tahoma"/>
              </a:rPr>
              <a:t> orthonormal (unit) vectors, i.e., </a:t>
            </a:r>
            <a:r>
              <a:rPr b="0" i="1" lang="en-US" sz="1800" u="none">
                <a:solidFill>
                  <a:schemeClr val="dk1"/>
                </a:solidFill>
                <a:latin typeface="Tahoma"/>
                <a:ea typeface="Tahoma"/>
                <a:cs typeface="Tahoma"/>
                <a:sym typeface="Tahoma"/>
              </a:rPr>
              <a:t>principal components</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Each input data (vector) is a linear combination of the </a:t>
            </a:r>
            <a:r>
              <a:rPr b="0" i="1" lang="en-US" sz="1800" u="none">
                <a:solidFill>
                  <a:schemeClr val="dk1"/>
                </a:solidFill>
                <a:latin typeface="Tahoma"/>
                <a:ea typeface="Tahoma"/>
                <a:cs typeface="Tahoma"/>
                <a:sym typeface="Tahoma"/>
              </a:rPr>
              <a:t>k</a:t>
            </a:r>
            <a:r>
              <a:rPr b="0" i="0" lang="en-US" sz="1800" u="none">
                <a:solidFill>
                  <a:schemeClr val="dk1"/>
                </a:solidFill>
                <a:latin typeface="Tahoma"/>
                <a:ea typeface="Tahoma"/>
                <a:cs typeface="Tahoma"/>
                <a:sym typeface="Tahoma"/>
              </a:rPr>
              <a:t> principal component vectors</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The principal components are sorted in order of decreasing “significance” or strength</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Since the components are sorted, the size of the data can be reduced by eliminating the weak components, i.e., those with low variance.  (i.e., using the strongest principal components, it is possible to reconstruct a good approximation of the original data</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Works for numeric data only</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Used when the number of dimensions is large</a:t>
            </a:r>
            <a:endParaRPr/>
          </a:p>
        </p:txBody>
      </p:sp>
      <p:sp>
        <p:nvSpPr>
          <p:cNvPr id="755" name="Google Shape;755;p76"/>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Dimensionality Reduction: Principal Component Analysis (PCA)</a:t>
            </a:r>
            <a:endParaRPr/>
          </a:p>
        </p:txBody>
      </p:sp>
      <p:pic>
        <p:nvPicPr>
          <p:cNvPr id="756" name="Google Shape;756;p76"/>
          <p:cNvPicPr preferRelativeResize="0"/>
          <p:nvPr/>
        </p:nvPicPr>
        <p:blipFill rotWithShape="1">
          <a:blip r:embed="rId3">
            <a:alphaModFix/>
          </a:blip>
          <a:srcRect b="0" l="0" r="0" t="0"/>
          <a:stretch/>
        </p:blipFill>
        <p:spPr>
          <a:xfrm flipH="1" rot="10800000">
            <a:off x="6553200" y="5181600"/>
            <a:ext cx="1879600" cy="154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38" name="Google Shape;138;p23"/>
          <p:cNvSpPr txBox="1"/>
          <p:nvPr>
            <p:ph type="title"/>
          </p:nvPr>
        </p:nvSpPr>
        <p:spPr>
          <a:xfrm>
            <a:off x="609600" y="304800"/>
            <a:ext cx="79248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Multi-Dimensional Measure of Data Quality</a:t>
            </a:r>
            <a:endParaRPr/>
          </a:p>
        </p:txBody>
      </p:sp>
      <p:sp>
        <p:nvSpPr>
          <p:cNvPr id="139" name="Google Shape;139;p23"/>
          <p:cNvSpPr txBox="1"/>
          <p:nvPr>
            <p:ph idx="1" type="body"/>
          </p:nvPr>
        </p:nvSpPr>
        <p:spPr>
          <a:xfrm>
            <a:off x="304800" y="1447800"/>
            <a:ext cx="93726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A well-accepted multidimensional view:</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Accuracy: </a:t>
            </a:r>
            <a:r>
              <a:rPr b="0" i="0" lang="en-US" sz="2000" u="none">
                <a:solidFill>
                  <a:schemeClr val="dk1"/>
                </a:solidFill>
                <a:latin typeface="Tahoma"/>
                <a:ea typeface="Tahoma"/>
                <a:cs typeface="Tahoma"/>
                <a:sym typeface="Tahoma"/>
              </a:rPr>
              <a:t>degree to which information reflects an object</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Completeness: </a:t>
            </a:r>
            <a:r>
              <a:rPr b="0" i="0" lang="en-US" sz="2000" u="none">
                <a:solidFill>
                  <a:schemeClr val="dk1"/>
                </a:solidFill>
                <a:latin typeface="Tahoma"/>
                <a:ea typeface="Tahoma"/>
                <a:cs typeface="Tahoma"/>
                <a:sym typeface="Tahoma"/>
              </a:rPr>
              <a:t>when it fulfils expectations of comprehensives</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Consistency: </a:t>
            </a:r>
            <a:r>
              <a:rPr b="0" i="0" lang="en-US" sz="2000" u="none">
                <a:solidFill>
                  <a:schemeClr val="dk1"/>
                </a:solidFill>
                <a:latin typeface="Tahoma"/>
                <a:ea typeface="Tahoma"/>
                <a:cs typeface="Tahoma"/>
                <a:sym typeface="Tahoma"/>
              </a:rPr>
              <a:t>information stored at different places matches.</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Timeliness: </a:t>
            </a:r>
            <a:r>
              <a:rPr b="0" i="0" lang="en-US" sz="2000" u="none">
                <a:solidFill>
                  <a:schemeClr val="dk1"/>
                </a:solidFill>
                <a:latin typeface="Tahoma"/>
                <a:ea typeface="Tahoma"/>
                <a:cs typeface="Tahoma"/>
                <a:sym typeface="Tahoma"/>
              </a:rPr>
              <a:t>If information is available when we need it</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Believability: </a:t>
            </a:r>
            <a:r>
              <a:rPr b="0" i="0" lang="en-US" sz="2000" u="none">
                <a:solidFill>
                  <a:schemeClr val="dk1"/>
                </a:solidFill>
                <a:latin typeface="Tahoma"/>
                <a:ea typeface="Tahoma"/>
                <a:cs typeface="Tahoma"/>
                <a:sym typeface="Tahoma"/>
              </a:rPr>
              <a:t>How much data are trusted by users</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Interpretability: </a:t>
            </a:r>
            <a:r>
              <a:rPr b="0" i="0" lang="en-US" sz="2000" u="none">
                <a:solidFill>
                  <a:schemeClr val="dk1"/>
                </a:solidFill>
                <a:latin typeface="Tahoma"/>
                <a:ea typeface="Tahoma"/>
                <a:cs typeface="Tahoma"/>
                <a:sym typeface="Tahoma"/>
              </a:rPr>
              <a:t>How easily data are understood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0" name="Shape 760"/>
        <p:cNvGrpSpPr/>
        <p:nvPr/>
      </p:nvGrpSpPr>
      <p:grpSpPr>
        <a:xfrm>
          <a:off x="0" y="0"/>
          <a:ext cx="0" cy="0"/>
          <a:chOff x="0" y="0"/>
          <a:chExt cx="0" cy="0"/>
        </a:xfrm>
      </p:grpSpPr>
      <p:sp>
        <p:nvSpPr>
          <p:cNvPr id="761" name="Google Shape;761;p7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762" name="Google Shape;762;p77"/>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Dimensionality Reduction: Principal Component Analysis (PCA)-Example</a:t>
            </a:r>
            <a:endParaRPr/>
          </a:p>
        </p:txBody>
      </p:sp>
      <p:sp>
        <p:nvSpPr>
          <p:cNvPr id="763" name="Google Shape;763;p77"/>
          <p:cNvSpPr txBox="1"/>
          <p:nvPr/>
        </p:nvSpPr>
        <p:spPr>
          <a:xfrm>
            <a:off x="76200" y="1371600"/>
            <a:ext cx="8839200" cy="203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Given the following data, use PCA to reduce dimensions from 2 to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graphicFrame>
        <p:nvGraphicFramePr>
          <p:cNvPr id="764" name="Google Shape;764;p77"/>
          <p:cNvGraphicFramePr/>
          <p:nvPr/>
        </p:nvGraphicFramePr>
        <p:xfrm>
          <a:off x="609600" y="1793875"/>
          <a:ext cx="3000000" cy="3000000"/>
        </p:xfrm>
        <a:graphic>
          <a:graphicData uri="http://schemas.openxmlformats.org/drawingml/2006/table">
            <a:tbl>
              <a:tblPr>
                <a:noFill/>
                <a:tableStyleId>{D375A9EA-1830-4421-8C8D-6539E0230521}</a:tableStyleId>
              </a:tblPr>
              <a:tblGrid>
                <a:gridCol w="1219200"/>
                <a:gridCol w="1219200"/>
                <a:gridCol w="1219200"/>
                <a:gridCol w="1219200"/>
                <a:gridCol w="1219200"/>
              </a:tblGrid>
              <a:tr h="371475">
                <a:tc>
                  <a:txBody>
                    <a:bodyPr/>
                    <a:lstStyle/>
                    <a:p>
                      <a:pPr indent="0" lvl="0" marL="0" marR="0" rtl="0" algn="ctr">
                        <a:lnSpc>
                          <a:spcPct val="100000"/>
                        </a:lnSpc>
                        <a:spcBef>
                          <a:spcPts val="0"/>
                        </a:spcBef>
                        <a:spcAft>
                          <a:spcPts val="0"/>
                        </a:spcAft>
                        <a:buClr>
                          <a:srgbClr val="FFFFFF"/>
                        </a:buClr>
                        <a:buSzPts val="1400"/>
                        <a:buFont typeface="Tahoma"/>
                        <a:buNone/>
                      </a:pPr>
                      <a:r>
                        <a:rPr b="1" i="0" lang="en-US" sz="1400" u="none" cap="none" strike="noStrike">
                          <a:solidFill>
                            <a:srgbClr val="FFFFFF"/>
                          </a:solidFill>
                          <a:latin typeface="Tahoma"/>
                          <a:ea typeface="Tahoma"/>
                          <a:cs typeface="Tahoma"/>
                          <a:sym typeface="Tahoma"/>
                        </a:rPr>
                        <a:t>Feature</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400"/>
                        <a:buFont typeface="Tahoma"/>
                        <a:buNone/>
                      </a:pPr>
                      <a:r>
                        <a:rPr b="1" i="0" lang="en-US" sz="1400" u="none" cap="none" strike="noStrike">
                          <a:solidFill>
                            <a:srgbClr val="FFFFFF"/>
                          </a:solidFill>
                          <a:latin typeface="Tahoma"/>
                          <a:ea typeface="Tahoma"/>
                          <a:cs typeface="Tahoma"/>
                          <a:sym typeface="Tahoma"/>
                        </a:rPr>
                        <a:t>Ex1</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400"/>
                        <a:buFont typeface="Tahoma"/>
                        <a:buNone/>
                      </a:pPr>
                      <a:r>
                        <a:rPr b="1" i="0" lang="en-US" sz="1400" u="none" cap="none" strike="noStrike">
                          <a:solidFill>
                            <a:srgbClr val="FFFFFF"/>
                          </a:solidFill>
                          <a:latin typeface="Tahoma"/>
                          <a:ea typeface="Tahoma"/>
                          <a:cs typeface="Tahoma"/>
                          <a:sym typeface="Tahoma"/>
                        </a:rPr>
                        <a:t>Ex2</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400"/>
                        <a:buFont typeface="Tahoma"/>
                        <a:buNone/>
                      </a:pPr>
                      <a:r>
                        <a:rPr b="1" i="0" lang="en-US" sz="1400" u="none" cap="none" strike="noStrike">
                          <a:solidFill>
                            <a:srgbClr val="FFFFFF"/>
                          </a:solidFill>
                          <a:latin typeface="Tahoma"/>
                          <a:ea typeface="Tahoma"/>
                          <a:cs typeface="Tahoma"/>
                          <a:sym typeface="Tahoma"/>
                        </a:rPr>
                        <a:t>Ex3</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400"/>
                        <a:buFont typeface="Tahoma"/>
                        <a:buNone/>
                      </a:pPr>
                      <a:r>
                        <a:rPr b="1" i="0" lang="en-US" sz="1400" u="none" cap="none" strike="noStrike">
                          <a:solidFill>
                            <a:srgbClr val="FFFFFF"/>
                          </a:solidFill>
                          <a:latin typeface="Tahoma"/>
                          <a:ea typeface="Tahoma"/>
                          <a:cs typeface="Tahoma"/>
                          <a:sym typeface="Tahoma"/>
                        </a:rPr>
                        <a:t>Ex4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69875">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X</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8</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13</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7</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r>
              <a:tr h="371475">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Y</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11</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5</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c>
                  <a:txBody>
                    <a:bodyPr/>
                    <a:lstStyle/>
                    <a:p>
                      <a:pPr indent="0" lvl="0" marL="0" marR="0" rtl="0" algn="ctr">
                        <a:lnSpc>
                          <a:spcPct val="100000"/>
                        </a:lnSpc>
                        <a:spcBef>
                          <a:spcPts val="0"/>
                        </a:spcBef>
                        <a:spcAft>
                          <a:spcPts val="0"/>
                        </a:spcAft>
                        <a:buClr>
                          <a:srgbClr val="000000"/>
                        </a:buClr>
                        <a:buSzPts val="1400"/>
                        <a:buFont typeface="Tahoma"/>
                        <a:buNone/>
                      </a:pPr>
                      <a:r>
                        <a:rPr b="0" i="0" lang="en-US" sz="1400" u="none" cap="none" strike="noStrike">
                          <a:solidFill>
                            <a:srgbClr val="000000"/>
                          </a:solidFill>
                          <a:latin typeface="Tahoma"/>
                          <a:ea typeface="Tahoma"/>
                          <a:cs typeface="Tahoma"/>
                          <a:sym typeface="Tahoma"/>
                        </a:rPr>
                        <a:t>14</a:t>
                      </a:r>
                      <a:endParaRPr sz="1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AF1"/>
                    </a:solidFill>
                  </a:tcPr>
                </a:tc>
              </a:tr>
            </a:tbl>
          </a:graphicData>
        </a:graphic>
      </p:graphicFrame>
      <p:sp>
        <p:nvSpPr>
          <p:cNvPr id="765" name="Google Shape;765;p77"/>
          <p:cNvSpPr txBox="1"/>
          <p:nvPr/>
        </p:nvSpPr>
        <p:spPr>
          <a:xfrm>
            <a:off x="228600" y="3048000"/>
            <a:ext cx="7315200" cy="5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Step1: For given dataset, n=No. of features=2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                                     N: No. of samples =4</a:t>
            </a:r>
            <a:endParaRPr b="0" i="0" sz="1400" u="none" cap="none" strike="noStrike">
              <a:solidFill>
                <a:srgbClr val="000000"/>
              </a:solidFill>
              <a:latin typeface="Arial"/>
              <a:ea typeface="Arial"/>
              <a:cs typeface="Arial"/>
              <a:sym typeface="Arial"/>
            </a:endParaRPr>
          </a:p>
        </p:txBody>
      </p:sp>
      <p:sp>
        <p:nvSpPr>
          <p:cNvPr id="766" name="Google Shape;766;p77"/>
          <p:cNvSpPr txBox="1"/>
          <p:nvPr/>
        </p:nvSpPr>
        <p:spPr>
          <a:xfrm>
            <a:off x="225641" y="3644283"/>
            <a:ext cx="7315200" cy="461665"/>
          </a:xfrm>
          <a:prstGeom prst="rect">
            <a:avLst/>
          </a:prstGeom>
          <a:blipFill rotWithShape="1">
            <a:blip r:embed="rId3">
              <a:alphaModFix/>
            </a:blip>
            <a:stretch>
              <a:fillRect b="-28943" l="-414" r="0" t="-1447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ahoma"/>
              <a:buNone/>
            </a:pPr>
            <a:r>
              <a:rPr b="0" i="0" lang="en-US" sz="24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sp>
        <p:nvSpPr>
          <p:cNvPr id="767" name="Google Shape;767;p77"/>
          <p:cNvSpPr txBox="1"/>
          <p:nvPr/>
        </p:nvSpPr>
        <p:spPr>
          <a:xfrm>
            <a:off x="249237" y="4289425"/>
            <a:ext cx="8666162" cy="280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Step3.1: Find covariance of all ordered pairs (x,x),(x,y),(y,x) and (y,y)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ahoma"/>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600"/>
              <a:buFont typeface="Tahoma"/>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600"/>
              <a:buFont typeface="Tahoma"/>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600"/>
              <a:buFont typeface="Tahoma"/>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600"/>
              <a:buFont typeface="Tahoma"/>
              <a:buNone/>
            </a:pPr>
            <a:r>
              <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Cov(x,x)=(1/(4-1)) *(4-8)(4-8)+(8-8)(8-8)+(13-8)(13-8)+(7-8)(7-8)=14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Cov(x,y)=(1/(4-1)) *(4-8)(11-8.5)+(8-8)(4-8.5)+(13-8)(5-8.5)+(7-8)(14-8.5)=-11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Cov(y,x)=Cov(x,y)= -11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Cov(y,y)=23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p:txBody>
      </p:sp>
      <p:pic>
        <p:nvPicPr>
          <p:cNvPr id="768" name="Google Shape;768;p77"/>
          <p:cNvPicPr preferRelativeResize="0"/>
          <p:nvPr/>
        </p:nvPicPr>
        <p:blipFill rotWithShape="1">
          <a:blip r:embed="rId4">
            <a:alphaModFix/>
          </a:blip>
          <a:srcRect b="0" l="0" r="0" t="0"/>
          <a:stretch/>
        </p:blipFill>
        <p:spPr>
          <a:xfrm>
            <a:off x="1681162" y="4762500"/>
            <a:ext cx="4405312" cy="8810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5"/>
                                        </p:tgtEl>
                                        <p:attrNameLst>
                                          <p:attrName>style.visibility</p:attrName>
                                        </p:attrNameLst>
                                      </p:cBhvr>
                                      <p:to>
                                        <p:strVal val="visible"/>
                                      </p:to>
                                    </p:set>
                                    <p:anim calcmode="lin" valueType="num">
                                      <p:cBhvr additive="base">
                                        <p:cTn dur="500"/>
                                        <p:tgtEl>
                                          <p:spTgt spid="7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0" st="0"/>
                                            </p:txEl>
                                          </p:spTgt>
                                        </p:tgtEl>
                                        <p:attrNameLst>
                                          <p:attrName>style.visibility</p:attrName>
                                        </p:attrNameLst>
                                      </p:cBhvr>
                                      <p:to>
                                        <p:strVal val="visible"/>
                                      </p:to>
                                    </p:set>
                                    <p:anim calcmode="lin" valueType="num">
                                      <p:cBhvr additive="base">
                                        <p:cTn dur="500"/>
                                        <p:tgtEl>
                                          <p:spTgt spid="76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1" st="1"/>
                                            </p:txEl>
                                          </p:spTgt>
                                        </p:tgtEl>
                                        <p:attrNameLst>
                                          <p:attrName>style.visibility</p:attrName>
                                        </p:attrNameLst>
                                      </p:cBhvr>
                                      <p:to>
                                        <p:strVal val="visible"/>
                                      </p:to>
                                    </p:set>
                                    <p:anim calcmode="lin" valueType="num">
                                      <p:cBhvr additive="base">
                                        <p:cTn dur="500"/>
                                        <p:tgtEl>
                                          <p:spTgt spid="76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2" st="2"/>
                                            </p:txEl>
                                          </p:spTgt>
                                        </p:tgtEl>
                                        <p:attrNameLst>
                                          <p:attrName>style.visibility</p:attrName>
                                        </p:attrNameLst>
                                      </p:cBhvr>
                                      <p:to>
                                        <p:strVal val="visible"/>
                                      </p:to>
                                    </p:set>
                                    <p:anim calcmode="lin" valueType="num">
                                      <p:cBhvr additive="base">
                                        <p:cTn dur="500"/>
                                        <p:tgtEl>
                                          <p:spTgt spid="76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3" st="3"/>
                                            </p:txEl>
                                          </p:spTgt>
                                        </p:tgtEl>
                                        <p:attrNameLst>
                                          <p:attrName>style.visibility</p:attrName>
                                        </p:attrNameLst>
                                      </p:cBhvr>
                                      <p:to>
                                        <p:strVal val="visible"/>
                                      </p:to>
                                    </p:set>
                                    <p:anim calcmode="lin" valueType="num">
                                      <p:cBhvr additive="base">
                                        <p:cTn dur="500"/>
                                        <p:tgtEl>
                                          <p:spTgt spid="76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4" st="4"/>
                                            </p:txEl>
                                          </p:spTgt>
                                        </p:tgtEl>
                                        <p:attrNameLst>
                                          <p:attrName>style.visibility</p:attrName>
                                        </p:attrNameLst>
                                      </p:cBhvr>
                                      <p:to>
                                        <p:strVal val="visible"/>
                                      </p:to>
                                    </p:set>
                                    <p:anim calcmode="lin" valueType="num">
                                      <p:cBhvr additive="base">
                                        <p:cTn dur="500"/>
                                        <p:tgtEl>
                                          <p:spTgt spid="76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5" st="5"/>
                                            </p:txEl>
                                          </p:spTgt>
                                        </p:tgtEl>
                                        <p:attrNameLst>
                                          <p:attrName>style.visibility</p:attrName>
                                        </p:attrNameLst>
                                      </p:cBhvr>
                                      <p:to>
                                        <p:strVal val="visible"/>
                                      </p:to>
                                    </p:set>
                                    <p:anim calcmode="lin" valueType="num">
                                      <p:cBhvr additive="base">
                                        <p:cTn dur="500"/>
                                        <p:tgtEl>
                                          <p:spTgt spid="76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6" st="6"/>
                                            </p:txEl>
                                          </p:spTgt>
                                        </p:tgtEl>
                                        <p:attrNameLst>
                                          <p:attrName>style.visibility</p:attrName>
                                        </p:attrNameLst>
                                      </p:cBhvr>
                                      <p:to>
                                        <p:strVal val="visible"/>
                                      </p:to>
                                    </p:set>
                                    <p:anim calcmode="lin" valueType="num">
                                      <p:cBhvr additive="base">
                                        <p:cTn dur="500"/>
                                        <p:tgtEl>
                                          <p:spTgt spid="76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7" st="7"/>
                                            </p:txEl>
                                          </p:spTgt>
                                        </p:tgtEl>
                                        <p:attrNameLst>
                                          <p:attrName>style.visibility</p:attrName>
                                        </p:attrNameLst>
                                      </p:cBhvr>
                                      <p:to>
                                        <p:strVal val="visible"/>
                                      </p:to>
                                    </p:set>
                                    <p:anim calcmode="lin" valueType="num">
                                      <p:cBhvr additive="base">
                                        <p:cTn dur="500"/>
                                        <p:tgtEl>
                                          <p:spTgt spid="76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8" st="8"/>
                                            </p:txEl>
                                          </p:spTgt>
                                        </p:tgtEl>
                                        <p:attrNameLst>
                                          <p:attrName>style.visibility</p:attrName>
                                        </p:attrNameLst>
                                      </p:cBhvr>
                                      <p:to>
                                        <p:strVal val="visible"/>
                                      </p:to>
                                    </p:set>
                                    <p:anim calcmode="lin" valueType="num">
                                      <p:cBhvr additive="base">
                                        <p:cTn dur="500"/>
                                        <p:tgtEl>
                                          <p:spTgt spid="76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9" st="9"/>
                                            </p:txEl>
                                          </p:spTgt>
                                        </p:tgtEl>
                                        <p:attrNameLst>
                                          <p:attrName>style.visibility</p:attrName>
                                        </p:attrNameLst>
                                      </p:cBhvr>
                                      <p:to>
                                        <p:strVal val="visible"/>
                                      </p:to>
                                    </p:set>
                                    <p:anim calcmode="lin" valueType="num">
                                      <p:cBhvr additive="base">
                                        <p:cTn dur="500"/>
                                        <p:tgtEl>
                                          <p:spTgt spid="76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
                                            <p:txEl>
                                              <p:pRg end="10" st="10"/>
                                            </p:txEl>
                                          </p:spTgt>
                                        </p:tgtEl>
                                        <p:attrNameLst>
                                          <p:attrName>style.visibility</p:attrName>
                                        </p:attrNameLst>
                                      </p:cBhvr>
                                      <p:to>
                                        <p:strVal val="visible"/>
                                      </p:to>
                                    </p:set>
                                    <p:anim calcmode="lin" valueType="num">
                                      <p:cBhvr additive="base">
                                        <p:cTn dur="500"/>
                                        <p:tgtEl>
                                          <p:spTgt spid="76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500"/>
                                        <p:tgtEl>
                                          <p:spTgt spid="7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2" name="Shape 772"/>
        <p:cNvGrpSpPr/>
        <p:nvPr/>
      </p:nvGrpSpPr>
      <p:grpSpPr>
        <a:xfrm>
          <a:off x="0" y="0"/>
          <a:ext cx="0" cy="0"/>
          <a:chOff x="0" y="0"/>
          <a:chExt cx="0" cy="0"/>
        </a:xfrm>
      </p:grpSpPr>
      <p:sp>
        <p:nvSpPr>
          <p:cNvPr id="773" name="Google Shape;773;p78"/>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PCA Example (Cntd…)</a:t>
            </a:r>
            <a:endParaRPr/>
          </a:p>
        </p:txBody>
      </p:sp>
      <p:sp>
        <p:nvSpPr>
          <p:cNvPr id="774" name="Google Shape;774;p78"/>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Step 3.2 Find Covariance matrix n x n i.e 2 x 2 </a:t>
            </a:r>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Step 4: : Find Eigen Value , Eigen Vector and Normalized Eigen Vector</a:t>
            </a:r>
            <a:endParaRPr/>
          </a:p>
          <a:p>
            <a:pPr indent="-342900" lvl="0" marL="342900" marR="0" rtl="0" algn="l">
              <a:lnSpc>
                <a:spcPct val="100000"/>
              </a:lnSpc>
              <a:spcBef>
                <a:spcPts val="320"/>
              </a:spcBef>
              <a:spcAft>
                <a:spcPts val="0"/>
              </a:spcAft>
              <a:buClr>
                <a:schemeClr val="folHlink"/>
              </a:buClr>
              <a:buSzPts val="960"/>
              <a:buFont typeface="Noto Sans Symbols"/>
              <a:buNone/>
            </a:pPr>
            <a:r>
              <a:rPr b="0" i="0" lang="en-US" sz="1600" u="none">
                <a:solidFill>
                  <a:schemeClr val="dk1"/>
                </a:solidFill>
                <a:latin typeface="Tahoma"/>
                <a:ea typeface="Tahoma"/>
                <a:cs typeface="Tahoma"/>
                <a:sym typeface="Tahoma"/>
              </a:rPr>
              <a:t>     1) Find Eigen Value λ :   det(S-λI)=0</a:t>
            </a:r>
            <a:endParaRPr/>
          </a:p>
          <a:p>
            <a:pPr indent="-342900" lvl="0" marL="342900" marR="0" rtl="0" algn="l">
              <a:lnSpc>
                <a:spcPct val="100000"/>
              </a:lnSpc>
              <a:spcBef>
                <a:spcPts val="320"/>
              </a:spcBef>
              <a:spcAft>
                <a:spcPts val="0"/>
              </a:spcAft>
              <a:buClr>
                <a:schemeClr val="folHlink"/>
              </a:buClr>
              <a:buSzPts val="960"/>
              <a:buFont typeface="Noto Sans Symbols"/>
              <a:buNone/>
            </a:pPr>
            <a:r>
              <a:rPr b="0" i="0" lang="en-US" sz="1600" u="none">
                <a:solidFill>
                  <a:schemeClr val="dk1"/>
                </a:solidFill>
                <a:latin typeface="Tahoma"/>
                <a:ea typeface="Tahoma"/>
                <a:cs typeface="Tahoma"/>
                <a:sym typeface="Tahoma"/>
              </a:rPr>
              <a:t>       λ = 30.3849, 6.6151 . Hence λ</a:t>
            </a:r>
            <a:r>
              <a:rPr b="0" baseline="-25000" i="0" lang="en-US" sz="1600" u="none">
                <a:solidFill>
                  <a:schemeClr val="dk1"/>
                </a:solidFill>
                <a:latin typeface="Tahoma"/>
                <a:ea typeface="Tahoma"/>
                <a:cs typeface="Tahoma"/>
                <a:sym typeface="Tahoma"/>
              </a:rPr>
              <a:t>1</a:t>
            </a:r>
            <a:r>
              <a:rPr b="0" i="0" lang="en-US" sz="1600" u="none">
                <a:solidFill>
                  <a:schemeClr val="dk1"/>
                </a:solidFill>
                <a:latin typeface="Tahoma"/>
                <a:ea typeface="Tahoma"/>
                <a:cs typeface="Tahoma"/>
                <a:sym typeface="Tahoma"/>
              </a:rPr>
              <a:t>= 30.3849 , λ</a:t>
            </a:r>
            <a:r>
              <a:rPr b="0" baseline="-25000" i="0" lang="en-US" sz="1600" u="none">
                <a:solidFill>
                  <a:schemeClr val="dk1"/>
                </a:solidFill>
                <a:latin typeface="Tahoma"/>
                <a:ea typeface="Tahoma"/>
                <a:cs typeface="Tahoma"/>
                <a:sym typeface="Tahoma"/>
              </a:rPr>
              <a:t>2</a:t>
            </a:r>
            <a:r>
              <a:rPr b="0" i="0" lang="en-US" sz="1600" u="none">
                <a:solidFill>
                  <a:schemeClr val="dk1"/>
                </a:solidFill>
                <a:latin typeface="Tahoma"/>
                <a:ea typeface="Tahoma"/>
                <a:cs typeface="Tahoma"/>
                <a:sym typeface="Tahoma"/>
              </a:rPr>
              <a:t>=6.6151</a:t>
            </a:r>
            <a:endParaRPr/>
          </a:p>
          <a:p>
            <a:pPr indent="-342900" lvl="0" marL="342900" marR="0" rtl="0" algn="l">
              <a:lnSpc>
                <a:spcPct val="100000"/>
              </a:lnSpc>
              <a:spcBef>
                <a:spcPts val="320"/>
              </a:spcBef>
              <a:spcAft>
                <a:spcPts val="0"/>
              </a:spcAft>
              <a:buClr>
                <a:schemeClr val="folHlink"/>
              </a:buClr>
              <a:buSzPts val="960"/>
              <a:buFont typeface="Noto Sans Symbols"/>
              <a:buNone/>
            </a:pPr>
            <a:r>
              <a:rPr b="0" i="0" lang="en-US" sz="1600" u="none">
                <a:solidFill>
                  <a:schemeClr val="dk1"/>
                </a:solidFill>
                <a:latin typeface="Tahoma"/>
                <a:ea typeface="Tahoma"/>
                <a:cs typeface="Tahoma"/>
                <a:sym typeface="Tahoma"/>
              </a:rPr>
              <a:t>      [Longest Eigen value is first principal component]</a:t>
            </a:r>
            <a:endParaRPr/>
          </a:p>
          <a:p>
            <a:pPr indent="-342900" lvl="0" marL="342900" marR="0" rtl="0" algn="l">
              <a:lnSpc>
                <a:spcPct val="100000"/>
              </a:lnSpc>
              <a:spcBef>
                <a:spcPts val="320"/>
              </a:spcBef>
              <a:spcAft>
                <a:spcPts val="0"/>
              </a:spcAft>
              <a:buClr>
                <a:schemeClr val="folHlink"/>
              </a:buClr>
              <a:buSzPts val="960"/>
              <a:buFont typeface="Noto Sans Symbols"/>
              <a:buNone/>
            </a:pPr>
            <a:r>
              <a:rPr b="0" i="0" lang="en-US" sz="1600" u="none">
                <a:solidFill>
                  <a:schemeClr val="dk1"/>
                </a:solidFill>
                <a:latin typeface="Tahoma"/>
                <a:ea typeface="Tahoma"/>
                <a:cs typeface="Tahoma"/>
                <a:sym typeface="Tahoma"/>
              </a:rPr>
              <a:t>     2) Find Eigen Vector of λ</a:t>
            </a:r>
            <a:r>
              <a:rPr b="0" baseline="-25000" i="0" lang="en-US" sz="1600" u="none">
                <a:solidFill>
                  <a:schemeClr val="dk1"/>
                </a:solidFill>
                <a:latin typeface="Tahoma"/>
                <a:ea typeface="Tahoma"/>
                <a:cs typeface="Tahoma"/>
                <a:sym typeface="Tahoma"/>
              </a:rPr>
              <a:t>1</a:t>
            </a:r>
            <a:r>
              <a:rPr b="0" i="0" lang="en-US" sz="1600" u="none">
                <a:solidFill>
                  <a:schemeClr val="dk1"/>
                </a:solidFill>
                <a:latin typeface="Tahoma"/>
                <a:ea typeface="Tahoma"/>
                <a:cs typeface="Tahoma"/>
                <a:sym typeface="Tahoma"/>
              </a:rPr>
              <a:t> (U1) : (S-λ</a:t>
            </a:r>
            <a:r>
              <a:rPr b="0" baseline="-25000" i="0" lang="en-US" sz="1600" u="none">
                <a:solidFill>
                  <a:schemeClr val="dk1"/>
                </a:solidFill>
                <a:latin typeface="Tahoma"/>
                <a:ea typeface="Tahoma"/>
                <a:cs typeface="Tahoma"/>
                <a:sym typeface="Tahoma"/>
              </a:rPr>
              <a:t>1</a:t>
            </a:r>
            <a:r>
              <a:rPr b="0" i="0" lang="en-US" sz="1600" u="none">
                <a:solidFill>
                  <a:schemeClr val="dk1"/>
                </a:solidFill>
                <a:latin typeface="Tahoma"/>
                <a:ea typeface="Tahoma"/>
                <a:cs typeface="Tahoma"/>
                <a:sym typeface="Tahoma"/>
              </a:rPr>
              <a:t>I)U</a:t>
            </a:r>
            <a:r>
              <a:rPr b="0" baseline="-25000" i="0" lang="en-US" sz="1600" u="none">
                <a:solidFill>
                  <a:schemeClr val="dk1"/>
                </a:solidFill>
                <a:latin typeface="Tahoma"/>
                <a:ea typeface="Tahoma"/>
                <a:cs typeface="Tahoma"/>
                <a:sym typeface="Tahoma"/>
              </a:rPr>
              <a:t>1</a:t>
            </a:r>
            <a:r>
              <a:rPr b="0" i="0" lang="en-US" sz="1600" u="none">
                <a:solidFill>
                  <a:schemeClr val="dk1"/>
                </a:solidFill>
                <a:latin typeface="Tahoma"/>
                <a:ea typeface="Tahoma"/>
                <a:cs typeface="Tahoma"/>
                <a:sym typeface="Tahoma"/>
              </a:rPr>
              <a:t>=0</a:t>
            </a:r>
            <a:endParaRPr/>
          </a:p>
          <a:p>
            <a:pPr indent="-34290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None/>
            </a:pPr>
            <a:r>
              <a:rPr b="0" i="0" lang="en-US" sz="1600" u="none">
                <a:solidFill>
                  <a:schemeClr val="dk1"/>
                </a:solidFill>
                <a:latin typeface="Tahoma"/>
                <a:ea typeface="Tahoma"/>
                <a:cs typeface="Tahoma"/>
                <a:sym typeface="Tahoma"/>
              </a:rPr>
              <a:t>         Solving, U1= </a:t>
            </a:r>
            <a:endParaRPr/>
          </a:p>
          <a:p>
            <a:pPr indent="-34290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3) Normalize the eigen vector U1</a:t>
            </a:r>
            <a:endParaRPr/>
          </a:p>
        </p:txBody>
      </p:sp>
      <p:sp>
        <p:nvSpPr>
          <p:cNvPr id="775" name="Google Shape;775;p7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776" name="Google Shape;776;p78"/>
          <p:cNvPicPr preferRelativeResize="0"/>
          <p:nvPr/>
        </p:nvPicPr>
        <p:blipFill rotWithShape="1">
          <a:blip r:embed="rId3">
            <a:alphaModFix/>
          </a:blip>
          <a:srcRect b="0" l="0" r="0" t="0"/>
          <a:stretch/>
        </p:blipFill>
        <p:spPr>
          <a:xfrm>
            <a:off x="685800" y="1905000"/>
            <a:ext cx="4121150" cy="874712"/>
          </a:xfrm>
          <a:prstGeom prst="rect">
            <a:avLst/>
          </a:prstGeom>
          <a:noFill/>
          <a:ln>
            <a:noFill/>
          </a:ln>
        </p:spPr>
      </p:pic>
      <p:pic>
        <p:nvPicPr>
          <p:cNvPr id="777" name="Google Shape;777;p78"/>
          <p:cNvPicPr preferRelativeResize="0"/>
          <p:nvPr/>
        </p:nvPicPr>
        <p:blipFill rotWithShape="1">
          <a:blip r:embed="rId4">
            <a:alphaModFix/>
          </a:blip>
          <a:srcRect b="0" l="0" r="0" t="0"/>
          <a:stretch/>
        </p:blipFill>
        <p:spPr>
          <a:xfrm>
            <a:off x="4832350" y="1893887"/>
            <a:ext cx="2524125" cy="693737"/>
          </a:xfrm>
          <a:prstGeom prst="rect">
            <a:avLst/>
          </a:prstGeom>
          <a:noFill/>
          <a:ln>
            <a:noFill/>
          </a:ln>
        </p:spPr>
      </p:pic>
      <p:pic>
        <p:nvPicPr>
          <p:cNvPr id="778" name="Google Shape;778;p78"/>
          <p:cNvPicPr preferRelativeResize="0"/>
          <p:nvPr/>
        </p:nvPicPr>
        <p:blipFill rotWithShape="1">
          <a:blip r:embed="rId5">
            <a:alphaModFix/>
          </a:blip>
          <a:srcRect b="0" l="0" r="0" t="0"/>
          <a:stretch/>
        </p:blipFill>
        <p:spPr>
          <a:xfrm>
            <a:off x="914400" y="4464050"/>
            <a:ext cx="4738687" cy="979487"/>
          </a:xfrm>
          <a:prstGeom prst="rect">
            <a:avLst/>
          </a:prstGeom>
          <a:noFill/>
          <a:ln>
            <a:noFill/>
          </a:ln>
        </p:spPr>
      </p:pic>
      <p:pic>
        <p:nvPicPr>
          <p:cNvPr id="779" name="Google Shape;779;p78"/>
          <p:cNvPicPr preferRelativeResize="0"/>
          <p:nvPr/>
        </p:nvPicPr>
        <p:blipFill rotWithShape="1">
          <a:blip r:embed="rId6">
            <a:alphaModFix/>
          </a:blip>
          <a:srcRect b="0" l="0" r="0" t="0"/>
          <a:stretch/>
        </p:blipFill>
        <p:spPr>
          <a:xfrm>
            <a:off x="2403475" y="5445125"/>
            <a:ext cx="1358900" cy="469900"/>
          </a:xfrm>
          <a:prstGeom prst="rect">
            <a:avLst/>
          </a:prstGeom>
          <a:noFill/>
          <a:ln>
            <a:noFill/>
          </a:ln>
        </p:spPr>
      </p:pic>
      <p:pic>
        <p:nvPicPr>
          <p:cNvPr id="780" name="Google Shape;780;p78"/>
          <p:cNvPicPr preferRelativeResize="0"/>
          <p:nvPr/>
        </p:nvPicPr>
        <p:blipFill rotWithShape="1">
          <a:blip r:embed="rId7">
            <a:alphaModFix/>
          </a:blip>
          <a:srcRect b="0" l="0" r="0" t="0"/>
          <a:stretch/>
        </p:blipFill>
        <p:spPr>
          <a:xfrm>
            <a:off x="3657600" y="5976937"/>
            <a:ext cx="3630612" cy="890587"/>
          </a:xfrm>
          <a:prstGeom prst="rect">
            <a:avLst/>
          </a:prstGeom>
          <a:noFill/>
          <a:ln>
            <a:noFill/>
          </a:ln>
        </p:spPr>
      </p:pic>
      <p:pic>
        <p:nvPicPr>
          <p:cNvPr id="781" name="Google Shape;781;p78"/>
          <p:cNvPicPr preferRelativeResize="0"/>
          <p:nvPr/>
        </p:nvPicPr>
        <p:blipFill rotWithShape="1">
          <a:blip r:embed="rId8">
            <a:alphaModFix/>
          </a:blip>
          <a:srcRect b="0" l="0" r="0" t="0"/>
          <a:stretch/>
        </p:blipFill>
        <p:spPr>
          <a:xfrm>
            <a:off x="7297737" y="5897562"/>
            <a:ext cx="2111375" cy="960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500"/>
                                        <p:tgtEl>
                                          <p:spTgt spid="7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500"/>
                                        <p:tgtEl>
                                          <p:spTgt spid="7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500"/>
                                        <p:tgtEl>
                                          <p:spTgt spid="7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0"/>
                                        </p:tgtEl>
                                        <p:attrNameLst>
                                          <p:attrName>style.visibility</p:attrName>
                                        </p:attrNameLst>
                                      </p:cBhvr>
                                      <p:to>
                                        <p:strVal val="visible"/>
                                      </p:to>
                                    </p:set>
                                    <p:anim calcmode="lin" valueType="num">
                                      <p:cBhvr additive="base">
                                        <p:cTn dur="500"/>
                                        <p:tgtEl>
                                          <p:spTgt spid="7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81"/>
                                        </p:tgtEl>
                                        <p:attrNameLst>
                                          <p:attrName>style.visibility</p:attrName>
                                        </p:attrNameLst>
                                      </p:cBhvr>
                                      <p:to>
                                        <p:strVal val="visible"/>
                                      </p:to>
                                    </p:set>
                                    <p:anim calcmode="lin" valueType="num">
                                      <p:cBhvr additive="base">
                                        <p:cTn dur="500"/>
                                        <p:tgtEl>
                                          <p:spTgt spid="7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5" name="Shape 785"/>
        <p:cNvGrpSpPr/>
        <p:nvPr/>
      </p:nvGrpSpPr>
      <p:grpSpPr>
        <a:xfrm>
          <a:off x="0" y="0"/>
          <a:ext cx="0" cy="0"/>
          <a:chOff x="0" y="0"/>
          <a:chExt cx="0" cy="0"/>
        </a:xfrm>
      </p:grpSpPr>
      <p:sp>
        <p:nvSpPr>
          <p:cNvPr id="786" name="Google Shape;786;p79"/>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PCA Example (Cntd…)</a:t>
            </a:r>
            <a:endParaRPr/>
          </a:p>
        </p:txBody>
      </p:sp>
      <p:sp>
        <p:nvSpPr>
          <p:cNvPr id="787" name="Google Shape;787;p79"/>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Similarly find Eigen vector U2 and normalized eigen vector e2</a:t>
            </a:r>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Step 5: Derive new dataset</a:t>
            </a:r>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P11=</a:t>
            </a:r>
            <a:endParaRPr/>
          </a:p>
          <a:p>
            <a:pPr indent="-281940" lvl="0" marL="342900" marR="0" rtl="0" algn="l">
              <a:lnSpc>
                <a:spcPct val="100000"/>
              </a:lnSpc>
              <a:spcBef>
                <a:spcPts val="320"/>
              </a:spcBef>
              <a:spcAft>
                <a:spcPts val="0"/>
              </a:spcAft>
              <a:buClr>
                <a:schemeClr val="folHlink"/>
              </a:buClr>
              <a:buSzPts val="960"/>
              <a:buFont typeface="Noto Sans Symbols"/>
              <a:buNone/>
            </a:pPr>
            <a:r>
              <a:t/>
            </a:r>
            <a:endParaRPr b="0" i="0" sz="1600" u="none">
              <a:solidFill>
                <a:schemeClr val="dk1"/>
              </a:solidFill>
              <a:latin typeface="Tahoma"/>
              <a:ea typeface="Tahoma"/>
              <a:cs typeface="Tahoma"/>
              <a:sym typeface="Tahoma"/>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P12=3.7361</a:t>
            </a:r>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P13=5.6928</a:t>
            </a:r>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P14=-5.1238</a:t>
            </a:r>
            <a:endParaRPr/>
          </a:p>
          <a:p>
            <a:pPr indent="-342900" lvl="0" marL="342900" marR="0" rtl="0" algn="l">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ahoma"/>
                <a:ea typeface="Tahoma"/>
                <a:cs typeface="Tahoma"/>
                <a:sym typeface="Tahoma"/>
              </a:rPr>
              <a:t>Dataset with 1 feature is: </a:t>
            </a:r>
            <a:endParaRPr/>
          </a:p>
        </p:txBody>
      </p:sp>
      <p:sp>
        <p:nvSpPr>
          <p:cNvPr id="788" name="Google Shape;788;p7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789" name="Google Shape;789;p79"/>
          <p:cNvPicPr preferRelativeResize="0"/>
          <p:nvPr/>
        </p:nvPicPr>
        <p:blipFill rotWithShape="1">
          <a:blip r:embed="rId3">
            <a:alphaModFix/>
          </a:blip>
          <a:srcRect b="0" l="0" r="0" t="0"/>
          <a:stretch/>
        </p:blipFill>
        <p:spPr>
          <a:xfrm>
            <a:off x="1143000" y="1828800"/>
            <a:ext cx="3090862" cy="973137"/>
          </a:xfrm>
          <a:prstGeom prst="rect">
            <a:avLst/>
          </a:prstGeom>
          <a:noFill/>
          <a:ln>
            <a:noFill/>
          </a:ln>
        </p:spPr>
      </p:pic>
      <p:graphicFrame>
        <p:nvGraphicFramePr>
          <p:cNvPr id="790" name="Google Shape;790;p79"/>
          <p:cNvGraphicFramePr/>
          <p:nvPr/>
        </p:nvGraphicFramePr>
        <p:xfrm>
          <a:off x="381000" y="3302000"/>
          <a:ext cx="3000000" cy="3000000"/>
        </p:xfrm>
        <a:graphic>
          <a:graphicData uri="http://schemas.openxmlformats.org/drawingml/2006/table">
            <a:tbl>
              <a:tblPr>
                <a:noFill/>
                <a:tableStyleId>{D375A9EA-1830-4421-8C8D-6539E0230521}</a:tableStyleId>
              </a:tblPr>
              <a:tblGrid>
                <a:gridCol w="4343400"/>
                <a:gridCol w="609600"/>
                <a:gridCol w="685800"/>
                <a:gridCol w="762000"/>
                <a:gridCol w="762000"/>
              </a:tblGrid>
              <a:tr h="3714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ahoma"/>
                        <a:ea typeface="Tahoma"/>
                        <a:cs typeface="Tahoma"/>
                        <a:sym typeface="Tahoma"/>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Ex1</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Ex2</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Ex3</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Ex4</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69875">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First Principal Component PC1</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P11</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P12</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P13</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P14</a:t>
                      </a:r>
                      <a:endParaRPr sz="1400" u="none" cap="none" strike="noStrike"/>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r>
            </a:tbl>
          </a:graphicData>
        </a:graphic>
      </p:graphicFrame>
      <p:pic>
        <p:nvPicPr>
          <p:cNvPr id="791" name="Google Shape;791;p79"/>
          <p:cNvPicPr preferRelativeResize="0"/>
          <p:nvPr/>
        </p:nvPicPr>
        <p:blipFill rotWithShape="1">
          <a:blip r:embed="rId4">
            <a:alphaModFix/>
          </a:blip>
          <a:srcRect b="0" l="0" r="0" t="0"/>
          <a:stretch/>
        </p:blipFill>
        <p:spPr>
          <a:xfrm>
            <a:off x="1393825" y="4054475"/>
            <a:ext cx="3175000" cy="520700"/>
          </a:xfrm>
          <a:prstGeom prst="rect">
            <a:avLst/>
          </a:prstGeom>
          <a:noFill/>
          <a:ln>
            <a:noFill/>
          </a:ln>
        </p:spPr>
      </p:pic>
      <p:graphicFrame>
        <p:nvGraphicFramePr>
          <p:cNvPr id="792" name="Google Shape;792;p79"/>
          <p:cNvGraphicFramePr/>
          <p:nvPr/>
        </p:nvGraphicFramePr>
        <p:xfrm>
          <a:off x="304800" y="5895975"/>
          <a:ext cx="3000000" cy="3000000"/>
        </p:xfrm>
        <a:graphic>
          <a:graphicData uri="http://schemas.openxmlformats.org/drawingml/2006/table">
            <a:tbl>
              <a:tblPr>
                <a:noFill/>
                <a:tableStyleId>{D375A9EA-1830-4421-8C8D-6539E0230521}</a:tableStyleId>
              </a:tblPr>
              <a:tblGrid>
                <a:gridCol w="3962400"/>
                <a:gridCol w="1524000"/>
                <a:gridCol w="1352550"/>
                <a:gridCol w="923925"/>
                <a:gridCol w="923925"/>
              </a:tblGrid>
              <a:tr h="3714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ahoma"/>
                        <a:ea typeface="Tahoma"/>
                        <a:cs typeface="Tahoma"/>
                        <a:sym typeface="Tahoma"/>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Ex1</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Ex2</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Ex3</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Tahoma"/>
                        <a:buNone/>
                      </a:pPr>
                      <a:r>
                        <a:rPr b="1" i="0" lang="en-US" sz="1800" u="none" cap="none" strike="noStrike">
                          <a:solidFill>
                            <a:srgbClr val="FFFFFF"/>
                          </a:solidFill>
                          <a:latin typeface="Tahoma"/>
                          <a:ea typeface="Tahoma"/>
                          <a:cs typeface="Tahoma"/>
                          <a:sym typeface="Tahoma"/>
                        </a:rPr>
                        <a:t>Ex4</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71475">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First Principal Component PC1</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-4.3052</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3.7361</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5.6928</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c>
                  <a:txBody>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5.1238</a:t>
                      </a:r>
                      <a:endParaRPr sz="1400" u="none" cap="none" strike="noStrike"/>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F5E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500"/>
                                        <p:tgtEl>
                                          <p:spTgt spid="7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sp>
        <p:nvSpPr>
          <p:cNvPr id="797" name="Google Shape;797;p8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cxnSp>
        <p:nvCxnSpPr>
          <p:cNvPr id="798" name="Google Shape;798;p80"/>
          <p:cNvCxnSpPr/>
          <p:nvPr/>
        </p:nvCxnSpPr>
        <p:spPr>
          <a:xfrm>
            <a:off x="1028700" y="4362450"/>
            <a:ext cx="7105650" cy="0"/>
          </a:xfrm>
          <a:prstGeom prst="straightConnector1">
            <a:avLst/>
          </a:prstGeom>
          <a:noFill/>
          <a:ln cap="flat" cmpd="sng" w="9525">
            <a:solidFill>
              <a:schemeClr val="dk1"/>
            </a:solidFill>
            <a:prstDash val="solid"/>
            <a:miter lim="800000"/>
            <a:headEnd len="sm" w="sm" type="none"/>
            <a:tailEnd len="med" w="med" type="triangle"/>
          </a:ln>
        </p:spPr>
      </p:cxnSp>
      <p:cxnSp>
        <p:nvCxnSpPr>
          <p:cNvPr id="799" name="Google Shape;799;p80"/>
          <p:cNvCxnSpPr/>
          <p:nvPr/>
        </p:nvCxnSpPr>
        <p:spPr>
          <a:xfrm rot="10800000">
            <a:off x="4229100" y="1619250"/>
            <a:ext cx="0" cy="4991100"/>
          </a:xfrm>
          <a:prstGeom prst="straightConnector1">
            <a:avLst/>
          </a:prstGeom>
          <a:noFill/>
          <a:ln cap="flat" cmpd="sng" w="9525">
            <a:solidFill>
              <a:schemeClr val="dk1"/>
            </a:solidFill>
            <a:prstDash val="solid"/>
            <a:miter lim="800000"/>
            <a:headEnd len="sm" w="sm" type="none"/>
            <a:tailEnd len="med" w="med" type="triangle"/>
          </a:ln>
        </p:spPr>
      </p:cxnSp>
      <p:sp>
        <p:nvSpPr>
          <p:cNvPr id="800" name="Google Shape;800;p80"/>
          <p:cNvSpPr/>
          <p:nvPr/>
        </p:nvSpPr>
        <p:spPr>
          <a:xfrm rot="-1920000">
            <a:off x="2362200" y="3333750"/>
            <a:ext cx="4095750" cy="180975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801" name="Google Shape;801;p80"/>
          <p:cNvCxnSpPr/>
          <p:nvPr/>
        </p:nvCxnSpPr>
        <p:spPr>
          <a:xfrm flipH="1" rot="-10380000">
            <a:off x="2000250" y="2076450"/>
            <a:ext cx="5124450" cy="4133850"/>
          </a:xfrm>
          <a:prstGeom prst="straightConnector1">
            <a:avLst/>
          </a:prstGeom>
          <a:noFill/>
          <a:ln cap="flat" cmpd="sng" w="9525">
            <a:solidFill>
              <a:schemeClr val="dk2"/>
            </a:solidFill>
            <a:prstDash val="solid"/>
            <a:miter lim="800000"/>
            <a:headEnd len="sm" w="sm" type="none"/>
            <a:tailEnd len="med" w="med" type="triangle"/>
          </a:ln>
        </p:spPr>
      </p:cxnSp>
      <p:cxnSp>
        <p:nvCxnSpPr>
          <p:cNvPr id="802" name="Google Shape;802;p80"/>
          <p:cNvCxnSpPr/>
          <p:nvPr/>
        </p:nvCxnSpPr>
        <p:spPr>
          <a:xfrm rot="10800000">
            <a:off x="2686050" y="2800350"/>
            <a:ext cx="3124200" cy="3143250"/>
          </a:xfrm>
          <a:prstGeom prst="straightConnector1">
            <a:avLst/>
          </a:prstGeom>
          <a:noFill/>
          <a:ln cap="flat" cmpd="sng" w="9525">
            <a:solidFill>
              <a:schemeClr val="dk2"/>
            </a:solidFill>
            <a:prstDash val="solid"/>
            <a:miter lim="800000"/>
            <a:headEnd len="sm" w="sm" type="none"/>
            <a:tailEnd len="med" w="med" type="triangle"/>
          </a:ln>
        </p:spPr>
      </p:cxnSp>
      <p:sp>
        <p:nvSpPr>
          <p:cNvPr id="803" name="Google Shape;803;p80"/>
          <p:cNvSpPr txBox="1"/>
          <p:nvPr/>
        </p:nvSpPr>
        <p:spPr>
          <a:xfrm>
            <a:off x="8080375" y="4403725"/>
            <a:ext cx="5572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X1</a:t>
            </a:r>
            <a:endParaRPr b="0" i="0" sz="1400" u="none" cap="none" strike="noStrike">
              <a:solidFill>
                <a:srgbClr val="000000"/>
              </a:solidFill>
              <a:latin typeface="Arial"/>
              <a:ea typeface="Arial"/>
              <a:cs typeface="Arial"/>
              <a:sym typeface="Arial"/>
            </a:endParaRPr>
          </a:p>
        </p:txBody>
      </p:sp>
      <p:sp>
        <p:nvSpPr>
          <p:cNvPr id="804" name="Google Shape;804;p80"/>
          <p:cNvSpPr txBox="1"/>
          <p:nvPr/>
        </p:nvSpPr>
        <p:spPr>
          <a:xfrm>
            <a:off x="4308475" y="1431925"/>
            <a:ext cx="5572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X2</a:t>
            </a:r>
            <a:endParaRPr b="0" i="0" sz="1400" u="none" cap="none" strike="noStrike">
              <a:solidFill>
                <a:srgbClr val="000000"/>
              </a:solidFill>
              <a:latin typeface="Arial"/>
              <a:ea typeface="Arial"/>
              <a:cs typeface="Arial"/>
              <a:sym typeface="Arial"/>
            </a:endParaRPr>
          </a:p>
        </p:txBody>
      </p:sp>
      <p:sp>
        <p:nvSpPr>
          <p:cNvPr id="805" name="Google Shape;805;p80"/>
          <p:cNvSpPr txBox="1"/>
          <p:nvPr/>
        </p:nvSpPr>
        <p:spPr>
          <a:xfrm>
            <a:off x="7489825" y="2117725"/>
            <a:ext cx="5572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Times New Roman"/>
              <a:buNone/>
            </a:pPr>
            <a:r>
              <a:rPr b="0" i="0" lang="en-US" sz="2400" u="none" cap="none" strike="noStrike">
                <a:solidFill>
                  <a:schemeClr val="dk2"/>
                </a:solidFill>
                <a:latin typeface="Times New Roman"/>
                <a:ea typeface="Times New Roman"/>
                <a:cs typeface="Times New Roman"/>
                <a:sym typeface="Times New Roman"/>
              </a:rPr>
              <a:t>Y1</a:t>
            </a:r>
            <a:endParaRPr b="0" i="0" sz="1400" u="none" cap="none" strike="noStrike">
              <a:solidFill>
                <a:srgbClr val="000000"/>
              </a:solidFill>
              <a:latin typeface="Arial"/>
              <a:ea typeface="Arial"/>
              <a:cs typeface="Arial"/>
              <a:sym typeface="Arial"/>
            </a:endParaRPr>
          </a:p>
        </p:txBody>
      </p:sp>
      <p:sp>
        <p:nvSpPr>
          <p:cNvPr id="806" name="Google Shape;806;p80"/>
          <p:cNvSpPr txBox="1"/>
          <p:nvPr/>
        </p:nvSpPr>
        <p:spPr>
          <a:xfrm>
            <a:off x="2022475" y="2574925"/>
            <a:ext cx="5572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2400"/>
              <a:buFont typeface="Times New Roman"/>
              <a:buNone/>
            </a:pPr>
            <a:r>
              <a:rPr b="0" i="0" lang="en-US" sz="2400" u="none" cap="none" strike="noStrike">
                <a:solidFill>
                  <a:schemeClr val="dk2"/>
                </a:solidFill>
                <a:latin typeface="Times New Roman"/>
                <a:ea typeface="Times New Roman"/>
                <a:cs typeface="Times New Roman"/>
                <a:sym typeface="Times New Roman"/>
              </a:rPr>
              <a:t>Y2</a:t>
            </a:r>
            <a:endParaRPr b="0" i="0" sz="1400" u="none" cap="none" strike="noStrike">
              <a:solidFill>
                <a:srgbClr val="000000"/>
              </a:solidFill>
              <a:latin typeface="Arial"/>
              <a:ea typeface="Arial"/>
              <a:cs typeface="Arial"/>
              <a:sym typeface="Arial"/>
            </a:endParaRPr>
          </a:p>
        </p:txBody>
      </p:sp>
      <p:sp>
        <p:nvSpPr>
          <p:cNvPr id="807" name="Google Shape;807;p80"/>
          <p:cNvSpPr txBox="1"/>
          <p:nvPr/>
        </p:nvSpPr>
        <p:spPr>
          <a:xfrm>
            <a:off x="1371600" y="330200"/>
            <a:ext cx="6705600" cy="5794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3200"/>
              <a:buFont typeface="Tahoma"/>
              <a:buNone/>
            </a:pPr>
            <a:r>
              <a:rPr b="1" i="0" lang="en-US" sz="3200" u="none" cap="none" strike="noStrike">
                <a:solidFill>
                  <a:schemeClr val="dk2"/>
                </a:solidFill>
                <a:latin typeface="Tahoma"/>
                <a:ea typeface="Tahoma"/>
                <a:cs typeface="Tahoma"/>
                <a:sym typeface="Tahoma"/>
              </a:rPr>
              <a:t>Principal Component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1" name="Shape 811"/>
        <p:cNvGrpSpPr/>
        <p:nvPr/>
      </p:nvGrpSpPr>
      <p:grpSpPr>
        <a:xfrm>
          <a:off x="0" y="0"/>
          <a:ext cx="0" cy="0"/>
          <a:chOff x="0" y="0"/>
          <a:chExt cx="0" cy="0"/>
        </a:xfrm>
      </p:grpSpPr>
      <p:sp>
        <p:nvSpPr>
          <p:cNvPr id="812" name="Google Shape;812;p8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13" name="Google Shape;813;p81"/>
          <p:cNvSpPr txBox="1"/>
          <p:nvPr>
            <p:ph type="title"/>
          </p:nvPr>
        </p:nvSpPr>
        <p:spPr>
          <a:xfrm>
            <a:off x="609600" y="228600"/>
            <a:ext cx="77724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Attribute Subset Selection</a:t>
            </a:r>
            <a:endParaRPr/>
          </a:p>
        </p:txBody>
      </p:sp>
      <p:sp>
        <p:nvSpPr>
          <p:cNvPr id="814" name="Google Shape;814;p81"/>
          <p:cNvSpPr txBox="1"/>
          <p:nvPr>
            <p:ph idx="1" type="body"/>
          </p:nvPr>
        </p:nvSpPr>
        <p:spPr>
          <a:xfrm>
            <a:off x="304800" y="1371600"/>
            <a:ext cx="8915400" cy="508635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1" i="0" lang="en-US" sz="1800" u="none">
                <a:solidFill>
                  <a:schemeClr val="dk1"/>
                </a:solidFill>
                <a:latin typeface="Tahoma"/>
                <a:ea typeface="Tahoma"/>
                <a:cs typeface="Tahoma"/>
                <a:sym typeface="Tahoma"/>
              </a:rPr>
              <a:t>Attribute subset selection</a:t>
            </a:r>
            <a:r>
              <a:rPr b="0" i="0" lang="en-US" sz="1800" u="none">
                <a:solidFill>
                  <a:schemeClr val="dk1"/>
                </a:solidFill>
                <a:latin typeface="Tahoma"/>
                <a:ea typeface="Tahoma"/>
                <a:cs typeface="Tahoma"/>
                <a:sym typeface="Tahoma"/>
              </a:rPr>
              <a:t> reduces the data set size by removing irrelevant or redundant attributes (or dimensions). </a:t>
            </a:r>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The goal of attribute subset selection is to find a minimum set of attributes such that the resulting probability distribution of the data classes is as close as possible to the original distribution obtained using all attributes.</a:t>
            </a:r>
            <a:endParaRPr/>
          </a:p>
          <a:p>
            <a:pPr indent="-342900" lvl="0" marL="342900" rtl="0" algn="l">
              <a:lnSpc>
                <a:spcPct val="10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Mining on a reduced set of attributes has an additional benefit: It reduces the number of attributes appearing in the discovered patterns, helping to make the patterns easier to understand.</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Basic heuristic methods of attribute subset selection include</a:t>
            </a:r>
            <a:endParaRPr b="0" i="0" sz="1800" u="none">
              <a:solidFill>
                <a:schemeClr val="dk1"/>
              </a:solidFill>
              <a:latin typeface="Tahoma"/>
              <a:ea typeface="Tahoma"/>
              <a:cs typeface="Tahoma"/>
              <a:sym typeface="Tahoma"/>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Step-wise forward selection</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Step-wise backward elimination</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Combining forward selection and backward elimination</a:t>
            </a:r>
            <a:endParaRPr/>
          </a:p>
          <a:p>
            <a:pPr indent="-285750" lvl="1" marL="742950" rtl="0" algn="l">
              <a:lnSpc>
                <a:spcPct val="10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Decision-tree induction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8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20" name="Google Shape;820;p82"/>
          <p:cNvSpPr txBox="1"/>
          <p:nvPr/>
        </p:nvSpPr>
        <p:spPr>
          <a:xfrm>
            <a:off x="762000" y="304800"/>
            <a:ext cx="7696200" cy="4619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2400"/>
              <a:buFont typeface="Tahoma"/>
              <a:buNone/>
            </a:pPr>
            <a:r>
              <a:rPr b="0" i="0" lang="en-US" sz="2400" u="none" cap="none" strike="noStrike">
                <a:solidFill>
                  <a:schemeClr val="dk2"/>
                </a:solidFill>
                <a:latin typeface="Tahoma"/>
                <a:ea typeface="Tahoma"/>
                <a:cs typeface="Tahoma"/>
                <a:sym typeface="Tahoma"/>
              </a:rPr>
              <a:t>Greedy(heuristic) methods for attribute subset selection</a:t>
            </a:r>
            <a:endParaRPr b="0" i="0" sz="1400" u="none" cap="none" strike="noStrike">
              <a:solidFill>
                <a:srgbClr val="000000"/>
              </a:solidFill>
              <a:latin typeface="Arial"/>
              <a:ea typeface="Arial"/>
              <a:cs typeface="Arial"/>
              <a:sym typeface="Arial"/>
            </a:endParaRPr>
          </a:p>
        </p:txBody>
      </p:sp>
      <p:sp>
        <p:nvSpPr>
          <p:cNvPr id="821" name="Google Shape;821;p82"/>
          <p:cNvSpPr txBox="1"/>
          <p:nvPr/>
        </p:nvSpPr>
        <p:spPr>
          <a:xfrm>
            <a:off x="715962" y="5678487"/>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pic>
        <p:nvPicPr>
          <p:cNvPr id="822" name="Google Shape;822;p82"/>
          <p:cNvPicPr preferRelativeResize="0"/>
          <p:nvPr/>
        </p:nvPicPr>
        <p:blipFill rotWithShape="1">
          <a:blip r:embed="rId3">
            <a:alphaModFix/>
          </a:blip>
          <a:srcRect b="0" l="0" r="0" t="0"/>
          <a:stretch/>
        </p:blipFill>
        <p:spPr>
          <a:xfrm>
            <a:off x="152400" y="1295400"/>
            <a:ext cx="8305800" cy="5257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7" name="Shape 827"/>
        <p:cNvGrpSpPr/>
        <p:nvPr/>
      </p:nvGrpSpPr>
      <p:grpSpPr>
        <a:xfrm>
          <a:off x="0" y="0"/>
          <a:ext cx="0" cy="0"/>
          <a:chOff x="0" y="0"/>
          <a:chExt cx="0" cy="0"/>
        </a:xfrm>
      </p:grpSpPr>
      <p:sp>
        <p:nvSpPr>
          <p:cNvPr id="828" name="Google Shape;828;p8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829" name="Google Shape;829;p83"/>
          <p:cNvSpPr txBox="1"/>
          <p:nvPr/>
        </p:nvSpPr>
        <p:spPr>
          <a:xfrm>
            <a:off x="-73150" y="-70100"/>
            <a:ext cx="9247500" cy="655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1. Stepwise forward selection: The procedure starts with an empty set of attributes as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the reduced set. The best of the original attributes is determined and added to the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reduced set. At each subsequent iteration or step, the best of the remaining original</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attributes is added to the set.</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2. Stepwise backward elimination: The procedure starts with the full set of attributes.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At each step, it removes the worst attribute remaining in the set.</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3. Combination of forward selection and backward elimination: The stepwise forward</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selection and backward elimination methods can be combined so that, at each</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step, the procedure selects the best attribute and removes the worst from among the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remaining attributes.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4. Decision tree induction: Decision tree algorithms (e.g., ID3, C4.5, and CART) were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originally intended for classification. Decision tree induction constructs a flowchartlike</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structure where each internal (nonleaf) node denotes a test on an attribute, each</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branch corresponds to an outcome of the test, and each external (leaf) node denotes a</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class prediction. At each node, the algorithm chooses the “best” attribute to partition</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the data into individual classes.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When decision tree induction is used for attribute subset selection, a tree is constructed</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fromthe given data. All attributes that do not appear in the tree are assumed</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to be irrelevant. The set of attributes appearing in the tree form the reduced subset</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of attributes.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The stopping criteria for the methods may vary. The procedure may employ a threshold</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ahoma"/>
                <a:ea typeface="Tahoma"/>
                <a:cs typeface="Tahoma"/>
                <a:sym typeface="Tahoma"/>
              </a:rPr>
              <a:t>on the measure used to determine when to stop the attribute selection process.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3" name="Shape 833"/>
        <p:cNvGrpSpPr/>
        <p:nvPr/>
      </p:nvGrpSpPr>
      <p:grpSpPr>
        <a:xfrm>
          <a:off x="0" y="0"/>
          <a:ext cx="0" cy="0"/>
          <a:chOff x="0" y="0"/>
          <a:chExt cx="0" cy="0"/>
        </a:xfrm>
      </p:grpSpPr>
      <p:sp>
        <p:nvSpPr>
          <p:cNvPr id="834" name="Google Shape;834;p8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35" name="Google Shape;835;p84"/>
          <p:cNvSpPr txBox="1"/>
          <p:nvPr>
            <p:ph type="title"/>
          </p:nvPr>
        </p:nvSpPr>
        <p:spPr>
          <a:xfrm>
            <a:off x="1600200" y="381000"/>
            <a:ext cx="53340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Numerosity Reduction</a:t>
            </a:r>
            <a:endParaRPr/>
          </a:p>
        </p:txBody>
      </p:sp>
      <p:sp>
        <p:nvSpPr>
          <p:cNvPr id="836" name="Google Shape;836;p84"/>
          <p:cNvSpPr txBox="1"/>
          <p:nvPr>
            <p:ph idx="1" type="body"/>
          </p:nvPr>
        </p:nvSpPr>
        <p:spPr>
          <a:xfrm>
            <a:off x="304800" y="1447800"/>
            <a:ext cx="82296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Reduce data volume by choosing alternative, smaller forms of data representation</a:t>
            </a:r>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Parametric methods</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Assume the data fits some model, estimate model parameters, store only the parameters, and discard the data (except possible outliers)</a:t>
            </a:r>
            <a:endParaRPr b="0" i="0" sz="2000" u="none">
              <a:solidFill>
                <a:schemeClr val="dk1"/>
              </a:solidFill>
              <a:latin typeface="Tahoma"/>
              <a:ea typeface="Tahoma"/>
              <a:cs typeface="Tahoma"/>
              <a:sym typeface="Tahoma"/>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Example: Log-linear models—obtain value at a point in m-D space as the product on appropriate marginal subspaces </a:t>
            </a:r>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Non-parametric methods </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Do not assume models</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Major families: histograms, clustering, sampling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1" name="Shape 841"/>
        <p:cNvGrpSpPr/>
        <p:nvPr/>
      </p:nvGrpSpPr>
      <p:grpSpPr>
        <a:xfrm>
          <a:off x="0" y="0"/>
          <a:ext cx="0" cy="0"/>
          <a:chOff x="0" y="0"/>
          <a:chExt cx="0" cy="0"/>
        </a:xfrm>
      </p:grpSpPr>
      <p:sp>
        <p:nvSpPr>
          <p:cNvPr id="842" name="Google Shape;842;p85"/>
          <p:cNvSpPr txBox="1"/>
          <p:nvPr>
            <p:ph idx="1" type="body"/>
          </p:nvPr>
        </p:nvSpPr>
        <p:spPr>
          <a:xfrm>
            <a:off x="381000" y="1524000"/>
            <a:ext cx="8382000" cy="5029200"/>
          </a:xfrm>
          <a:prstGeom prst="rect">
            <a:avLst/>
          </a:prstGeom>
          <a:noFill/>
          <a:ln>
            <a:noFill/>
          </a:ln>
        </p:spPr>
        <p:txBody>
          <a:bodyPr anchorCtr="0" anchor="t" bIns="46025" lIns="92075" spcFirstLastPara="1" rIns="92075" wrap="square" tIns="46025">
            <a:noAutofit/>
          </a:bodyPr>
          <a:lstStyle/>
          <a:p>
            <a:pPr indent="-342900" lvl="0" marL="342900" rtl="0" algn="l">
              <a:lnSpc>
                <a:spcPct val="90000"/>
              </a:lnSpc>
              <a:spcBef>
                <a:spcPts val="0"/>
              </a:spcBef>
              <a:spcAft>
                <a:spcPts val="0"/>
              </a:spcAft>
              <a:buClr>
                <a:schemeClr val="folHlink"/>
              </a:buClr>
              <a:buSzPts val="1080"/>
              <a:buFont typeface="Noto Sans Symbols"/>
              <a:buChar char="■"/>
            </a:pPr>
            <a:r>
              <a:rPr b="0" i="0" lang="en-US" sz="1800" u="sng">
                <a:solidFill>
                  <a:schemeClr val="dk1"/>
                </a:solidFill>
                <a:latin typeface="Tahoma"/>
                <a:ea typeface="Tahoma"/>
                <a:cs typeface="Tahoma"/>
                <a:sym typeface="Tahoma"/>
              </a:rPr>
              <a:t>Linear regression</a:t>
            </a:r>
            <a:r>
              <a:rPr b="0" i="0" lang="en-US" sz="1800" u="none">
                <a:solidFill>
                  <a:schemeClr val="dk1"/>
                </a:solidFill>
                <a:latin typeface="Tahoma"/>
                <a:ea typeface="Tahoma"/>
                <a:cs typeface="Tahoma"/>
                <a:sym typeface="Tahoma"/>
              </a:rPr>
              <a:t>: Data are modeled to fit a straight line.</a:t>
            </a:r>
            <a:endParaRPr/>
          </a:p>
          <a:p>
            <a:pPr indent="-342900" lvl="0" marL="342900" rtl="0" algn="l">
              <a:lnSpc>
                <a:spcPct val="90000"/>
              </a:lnSpc>
              <a:spcBef>
                <a:spcPts val="360"/>
              </a:spcBef>
              <a:spcAft>
                <a:spcPts val="0"/>
              </a:spcAft>
              <a:buClr>
                <a:schemeClr val="folHlink"/>
              </a:buClr>
              <a:buSzPts val="1080"/>
              <a:buFont typeface="Noto Sans Symbols"/>
              <a:buChar char="■"/>
            </a:pPr>
            <a:r>
              <a:rPr b="0" i="1" lang="en-US" sz="1800" u="none">
                <a:solidFill>
                  <a:schemeClr val="dk1"/>
                </a:solidFill>
                <a:latin typeface="Tahoma"/>
                <a:ea typeface="Tahoma"/>
                <a:cs typeface="Tahoma"/>
                <a:sym typeface="Tahoma"/>
              </a:rPr>
              <a:t>Y = w X + b</a:t>
            </a:r>
            <a:endParaRPr b="0" i="1" sz="1800" u="none">
              <a:solidFill>
                <a:schemeClr val="dk1"/>
              </a:solidFill>
              <a:latin typeface="Tahoma"/>
              <a:ea typeface="Tahoma"/>
              <a:cs typeface="Tahoma"/>
              <a:sym typeface="Tahoma"/>
            </a:endParaRPr>
          </a:p>
          <a:p>
            <a:pPr indent="-285750" lvl="1" marL="742950" rtl="0" algn="l">
              <a:lnSpc>
                <a:spcPct val="9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Two regression coefficients, </a:t>
            </a:r>
            <a:r>
              <a:rPr b="0" i="1" lang="en-US" sz="1800" u="none">
                <a:solidFill>
                  <a:schemeClr val="dk1"/>
                </a:solidFill>
                <a:latin typeface="Tahoma"/>
                <a:ea typeface="Tahoma"/>
                <a:cs typeface="Tahoma"/>
                <a:sym typeface="Tahoma"/>
              </a:rPr>
              <a:t>w</a:t>
            </a:r>
            <a:r>
              <a:rPr b="0" i="0" lang="en-US" sz="1800" u="none">
                <a:solidFill>
                  <a:schemeClr val="dk1"/>
                </a:solidFill>
                <a:latin typeface="Tahoma"/>
                <a:ea typeface="Tahoma"/>
                <a:cs typeface="Tahoma"/>
                <a:sym typeface="Tahoma"/>
              </a:rPr>
              <a:t> and </a:t>
            </a:r>
            <a:r>
              <a:rPr b="0" i="1" lang="en-US" sz="1800" u="none">
                <a:solidFill>
                  <a:schemeClr val="dk1"/>
                </a:solidFill>
                <a:latin typeface="Tahoma"/>
                <a:ea typeface="Tahoma"/>
                <a:cs typeface="Tahoma"/>
                <a:sym typeface="Tahoma"/>
              </a:rPr>
              <a:t>b,</a:t>
            </a:r>
            <a:r>
              <a:rPr b="0" i="0" lang="en-US" sz="1800" u="none">
                <a:solidFill>
                  <a:schemeClr val="dk1"/>
                </a:solidFill>
                <a:latin typeface="Tahoma"/>
                <a:ea typeface="Tahoma"/>
                <a:cs typeface="Tahoma"/>
                <a:sym typeface="Tahoma"/>
              </a:rPr>
              <a:t> specify the line and are to be estimated by using the data at hand</a:t>
            </a:r>
            <a:endParaRPr/>
          </a:p>
          <a:p>
            <a:pPr indent="-285750" lvl="1" marL="742950" rtl="0" algn="l">
              <a:lnSpc>
                <a:spcPct val="9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Using the least squares criterion to the known values of </a:t>
            </a:r>
            <a:r>
              <a:rPr b="0" i="1" lang="en-US" sz="1800" u="none">
                <a:solidFill>
                  <a:schemeClr val="dk1"/>
                </a:solidFill>
                <a:latin typeface="Tahoma"/>
                <a:ea typeface="Tahoma"/>
                <a:cs typeface="Tahoma"/>
                <a:sym typeface="Tahoma"/>
              </a:rPr>
              <a:t>Y1, Y2, …, X1, X2, ….</a:t>
            </a:r>
            <a:endParaRPr/>
          </a:p>
          <a:p>
            <a:pPr indent="-222884" lvl="1" marL="742950" rtl="0" algn="l">
              <a:lnSpc>
                <a:spcPct val="90000"/>
              </a:lnSpc>
              <a:spcBef>
                <a:spcPts val="360"/>
              </a:spcBef>
              <a:spcAft>
                <a:spcPts val="0"/>
              </a:spcAft>
              <a:buClr>
                <a:schemeClr val="hlink"/>
              </a:buClr>
              <a:buSzPts val="990"/>
              <a:buFont typeface="Noto Sans Symbols"/>
              <a:buNone/>
            </a:pPr>
            <a:r>
              <a:t/>
            </a:r>
            <a:endParaRPr b="0" i="1" sz="1800" u="none">
              <a:solidFill>
                <a:schemeClr val="dk1"/>
              </a:solidFill>
              <a:latin typeface="Tahoma"/>
              <a:ea typeface="Tahoma"/>
              <a:cs typeface="Tahoma"/>
              <a:sym typeface="Tahoma"/>
            </a:endParaRPr>
          </a:p>
          <a:p>
            <a:pPr indent="-342900" lvl="0" marL="342900" rtl="0" algn="l">
              <a:lnSpc>
                <a:spcPct val="90000"/>
              </a:lnSpc>
              <a:spcBef>
                <a:spcPts val="360"/>
              </a:spcBef>
              <a:spcAft>
                <a:spcPts val="0"/>
              </a:spcAft>
              <a:buClr>
                <a:schemeClr val="folHlink"/>
              </a:buClr>
              <a:buSzPts val="1080"/>
              <a:buFont typeface="Noto Sans Symbols"/>
              <a:buChar char="■"/>
            </a:pPr>
            <a:r>
              <a:rPr b="0" i="0" lang="en-US" sz="1800" u="sng">
                <a:solidFill>
                  <a:schemeClr val="dk1"/>
                </a:solidFill>
                <a:latin typeface="Tahoma"/>
                <a:ea typeface="Tahoma"/>
                <a:cs typeface="Tahoma"/>
                <a:sym typeface="Tahoma"/>
              </a:rPr>
              <a:t>Multiple regression</a:t>
            </a:r>
            <a:r>
              <a:rPr b="0" i="0" lang="en-US" sz="1800" u="none">
                <a:solidFill>
                  <a:schemeClr val="dk1"/>
                </a:solidFill>
                <a:latin typeface="Tahoma"/>
                <a:ea typeface="Tahoma"/>
                <a:cs typeface="Tahoma"/>
                <a:sym typeface="Tahoma"/>
              </a:rPr>
              <a:t>: allows a response variable Y to be modeled as a linear function of multidimensional feature vector</a:t>
            </a:r>
            <a:endParaRPr/>
          </a:p>
          <a:p>
            <a:pPr indent="-342900" lvl="0" marL="342900" rtl="0" algn="l">
              <a:lnSpc>
                <a:spcPct val="90000"/>
              </a:lnSpc>
              <a:spcBef>
                <a:spcPts val="360"/>
              </a:spcBef>
              <a:spcAft>
                <a:spcPts val="0"/>
              </a:spcAft>
              <a:buClr>
                <a:schemeClr val="folHlink"/>
              </a:buClr>
              <a:buSzPts val="1080"/>
              <a:buFont typeface="Noto Sans Symbols"/>
              <a:buChar char="■"/>
            </a:pPr>
            <a:r>
              <a:rPr b="0" i="1" lang="en-US" sz="1800" u="none">
                <a:solidFill>
                  <a:schemeClr val="dk1"/>
                </a:solidFill>
                <a:latin typeface="Tahoma"/>
                <a:ea typeface="Tahoma"/>
                <a:cs typeface="Tahoma"/>
                <a:sym typeface="Tahoma"/>
              </a:rPr>
              <a:t>Y = b0 + b1 X1 + b2 X2.</a:t>
            </a:r>
            <a:endParaRPr/>
          </a:p>
          <a:p>
            <a:pPr indent="-285750" lvl="1" marL="742950" rtl="0" algn="l">
              <a:lnSpc>
                <a:spcPct val="9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Many nonlinear functions can be transformed into the above</a:t>
            </a:r>
            <a:endParaRPr/>
          </a:p>
          <a:p>
            <a:pPr indent="-222884" lvl="1" marL="742950" rtl="0" algn="l">
              <a:lnSpc>
                <a:spcPct val="90000"/>
              </a:lnSpc>
              <a:spcBef>
                <a:spcPts val="360"/>
              </a:spcBef>
              <a:spcAft>
                <a:spcPts val="0"/>
              </a:spcAft>
              <a:buClr>
                <a:schemeClr val="hlink"/>
              </a:buClr>
              <a:buSzPts val="990"/>
              <a:buFont typeface="Noto Sans Symbols"/>
              <a:buNone/>
            </a:pPr>
            <a:r>
              <a:t/>
            </a:r>
            <a:endParaRPr b="0" i="0" sz="1800" u="none">
              <a:solidFill>
                <a:schemeClr val="dk1"/>
              </a:solidFill>
              <a:latin typeface="Tahoma"/>
              <a:ea typeface="Tahoma"/>
              <a:cs typeface="Tahoma"/>
              <a:sym typeface="Tahoma"/>
            </a:endParaRPr>
          </a:p>
          <a:p>
            <a:pPr indent="-342900" lvl="0" marL="342900" rtl="0" algn="l">
              <a:lnSpc>
                <a:spcPct val="90000"/>
              </a:lnSpc>
              <a:spcBef>
                <a:spcPts val="360"/>
              </a:spcBef>
              <a:spcAft>
                <a:spcPts val="0"/>
              </a:spcAft>
              <a:buClr>
                <a:schemeClr val="folHlink"/>
              </a:buClr>
              <a:buSzPts val="1080"/>
              <a:buFont typeface="Noto Sans Symbols"/>
              <a:buChar char="■"/>
            </a:pPr>
            <a:r>
              <a:rPr b="0" i="0" lang="en-US" sz="1800" u="sng">
                <a:solidFill>
                  <a:schemeClr val="dk1"/>
                </a:solidFill>
                <a:latin typeface="Tahoma"/>
                <a:ea typeface="Tahoma"/>
                <a:cs typeface="Tahoma"/>
                <a:sym typeface="Tahoma"/>
              </a:rPr>
              <a:t>Log-linear models</a:t>
            </a:r>
            <a:r>
              <a:rPr b="0" i="0" lang="en-US" sz="1800" u="none">
                <a:solidFill>
                  <a:schemeClr val="dk1"/>
                </a:solidFill>
                <a:latin typeface="Tahoma"/>
                <a:ea typeface="Tahoma"/>
                <a:cs typeface="Tahoma"/>
                <a:sym typeface="Tahoma"/>
              </a:rPr>
              <a:t>: approximates discrete multidimensional probability distributions</a:t>
            </a:r>
            <a:endParaRPr b="0" i="0" sz="1800" u="none">
              <a:solidFill>
                <a:schemeClr val="dk1"/>
              </a:solidFill>
              <a:latin typeface="Tahoma"/>
              <a:ea typeface="Tahoma"/>
              <a:cs typeface="Tahoma"/>
              <a:sym typeface="Tahoma"/>
            </a:endParaRPr>
          </a:p>
          <a:p>
            <a:pPr indent="-285750" lvl="1" marL="742950" rtl="0" algn="l">
              <a:lnSpc>
                <a:spcPct val="9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The multi-way table of joint probabilities is approximated by a product of lower-order tables</a:t>
            </a:r>
            <a:endParaRPr/>
          </a:p>
        </p:txBody>
      </p:sp>
      <p:sp>
        <p:nvSpPr>
          <p:cNvPr id="843" name="Google Shape;843;p85"/>
          <p:cNvSpPr txBox="1"/>
          <p:nvPr>
            <p:ph type="title"/>
          </p:nvPr>
        </p:nvSpPr>
        <p:spPr>
          <a:xfrm>
            <a:off x="381000" y="228600"/>
            <a:ext cx="8458200" cy="8382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Regression Analysis and Log-Linear Models:</a:t>
            </a:r>
            <a:br>
              <a:rPr b="0" i="0" lang="en-US" sz="3200" u="none">
                <a:solidFill>
                  <a:schemeClr val="dk2"/>
                </a:solidFill>
                <a:latin typeface="Tahoma"/>
                <a:ea typeface="Tahoma"/>
                <a:cs typeface="Tahoma"/>
                <a:sym typeface="Tahoma"/>
              </a:rPr>
            </a:br>
            <a:r>
              <a:rPr b="0" i="0" lang="en-US" sz="3200" u="none">
                <a:solidFill>
                  <a:schemeClr val="dk2"/>
                </a:solidFill>
                <a:latin typeface="Tahoma"/>
                <a:ea typeface="Tahoma"/>
                <a:cs typeface="Tahoma"/>
                <a:sym typeface="Tahoma"/>
              </a:rPr>
              <a:t>Parametric Data Reduction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sp>
        <p:nvSpPr>
          <p:cNvPr id="848" name="Google Shape;848;p8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49" name="Google Shape;849;p86"/>
          <p:cNvSpPr txBox="1"/>
          <p:nvPr>
            <p:ph type="title"/>
          </p:nvPr>
        </p:nvSpPr>
        <p:spPr>
          <a:xfrm>
            <a:off x="533400" y="228600"/>
            <a:ext cx="83058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Non Parametric Data Reduction Method : Histograms</a:t>
            </a:r>
            <a:endParaRPr/>
          </a:p>
        </p:txBody>
      </p:sp>
      <p:sp>
        <p:nvSpPr>
          <p:cNvPr id="850" name="Google Shape;850;p86"/>
          <p:cNvSpPr txBox="1"/>
          <p:nvPr>
            <p:ph idx="1" type="body"/>
          </p:nvPr>
        </p:nvSpPr>
        <p:spPr>
          <a:xfrm>
            <a:off x="76200" y="1447800"/>
            <a:ext cx="4648200" cy="53340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Divide data into buckets and store average (sum) for each bucket</a:t>
            </a:r>
            <a:endParaRPr/>
          </a:p>
          <a:p>
            <a:pPr indent="-342900" lvl="0" marL="342900" rtl="0" algn="l">
              <a:lnSpc>
                <a:spcPct val="12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Partitioning rules:</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Equal-width: equal bucket range</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Equal-frequency (or equal-depth)</a:t>
            </a:r>
            <a:endParaRPr/>
          </a:p>
        </p:txBody>
      </p:sp>
      <p:pic>
        <p:nvPicPr>
          <p:cNvPr id="851" name="Google Shape;851;p86"/>
          <p:cNvPicPr preferRelativeResize="0"/>
          <p:nvPr/>
        </p:nvPicPr>
        <p:blipFill rotWithShape="1">
          <a:blip r:embed="rId3">
            <a:alphaModFix/>
          </a:blip>
          <a:srcRect b="0" l="0" r="0" t="0"/>
          <a:stretch/>
        </p:blipFill>
        <p:spPr>
          <a:xfrm>
            <a:off x="3962400" y="1295400"/>
            <a:ext cx="6477000" cy="54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45" name="Google Shape;145;p24"/>
          <p:cNvSpPr txBox="1"/>
          <p:nvPr>
            <p:ph type="title"/>
          </p:nvPr>
        </p:nvSpPr>
        <p:spPr>
          <a:xfrm>
            <a:off x="1219200" y="457200"/>
            <a:ext cx="6781800" cy="533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Major Tasks in Data Preprocessing</a:t>
            </a:r>
            <a:endParaRPr/>
          </a:p>
        </p:txBody>
      </p:sp>
      <p:sp>
        <p:nvSpPr>
          <p:cNvPr id="146" name="Google Shape;146;p24"/>
          <p:cNvSpPr txBox="1"/>
          <p:nvPr>
            <p:ph idx="1" type="body"/>
          </p:nvPr>
        </p:nvSpPr>
        <p:spPr>
          <a:xfrm>
            <a:off x="304800" y="1371600"/>
            <a:ext cx="83058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Data cleaning</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Fill in missing values, smooth out the noisy data, identify or remove outliers, and resolve inconsistencies</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Data integration</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Integration of multiple databases, data cubes, or files</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Data transformation</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Normalization and aggregation</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Data reduction</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Obtains reduced representation in volume but produces the same or similar analytical results</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rgbClr val="FF0000"/>
                </a:solidFill>
                <a:latin typeface="Tahoma"/>
                <a:ea typeface="Tahoma"/>
                <a:cs typeface="Tahoma"/>
                <a:sym typeface="Tahoma"/>
              </a:rPr>
              <a:t>Data discretization</a:t>
            </a:r>
            <a:endParaRPr/>
          </a:p>
          <a:p>
            <a:pPr indent="-285750" lvl="1" marL="742950" rtl="0" algn="l">
              <a:lnSpc>
                <a:spcPct val="100000"/>
              </a:lnSpc>
              <a:spcBef>
                <a:spcPts val="400"/>
              </a:spcBef>
              <a:spcAft>
                <a:spcPts val="0"/>
              </a:spcAft>
              <a:buClr>
                <a:schemeClr val="hlink"/>
              </a:buClr>
              <a:buSzPts val="1100"/>
              <a:buFont typeface="Noto Sans Symbols"/>
              <a:buChar char="■"/>
            </a:pPr>
            <a:r>
              <a:rPr b="0" i="0" lang="en-US" sz="2000" u="none">
                <a:solidFill>
                  <a:srgbClr val="FF0000"/>
                </a:solidFill>
                <a:latin typeface="Tahoma"/>
                <a:ea typeface="Tahoma"/>
                <a:cs typeface="Tahoma"/>
                <a:sym typeface="Tahoma"/>
              </a:rPr>
              <a:t>Part of data reduction but with particular importance, especially for numerical data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5" name="Shape 855"/>
        <p:cNvGrpSpPr/>
        <p:nvPr/>
      </p:nvGrpSpPr>
      <p:grpSpPr>
        <a:xfrm>
          <a:off x="0" y="0"/>
          <a:ext cx="0" cy="0"/>
          <a:chOff x="0" y="0"/>
          <a:chExt cx="0" cy="0"/>
        </a:xfrm>
      </p:grpSpPr>
      <p:sp>
        <p:nvSpPr>
          <p:cNvPr id="856" name="Google Shape;856;p8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57" name="Google Shape;857;p87"/>
          <p:cNvSpPr txBox="1"/>
          <p:nvPr>
            <p:ph type="title"/>
          </p:nvPr>
        </p:nvSpPr>
        <p:spPr>
          <a:xfrm>
            <a:off x="457200" y="381000"/>
            <a:ext cx="82296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Tahoma"/>
              <a:buNone/>
            </a:pPr>
            <a:r>
              <a:rPr b="0" i="0" lang="en-US" sz="2800" u="none">
                <a:solidFill>
                  <a:schemeClr val="dk2"/>
                </a:solidFill>
                <a:latin typeface="Tahoma"/>
                <a:ea typeface="Tahoma"/>
                <a:cs typeface="Tahoma"/>
                <a:sym typeface="Tahoma"/>
              </a:rPr>
              <a:t>Non Parametric Data Reduction Method :  Clustering</a:t>
            </a:r>
            <a:endParaRPr/>
          </a:p>
        </p:txBody>
      </p:sp>
      <p:sp>
        <p:nvSpPr>
          <p:cNvPr id="858" name="Google Shape;858;p87"/>
          <p:cNvSpPr txBox="1"/>
          <p:nvPr>
            <p:ph idx="1" type="body"/>
          </p:nvPr>
        </p:nvSpPr>
        <p:spPr>
          <a:xfrm>
            <a:off x="381000" y="1600200"/>
            <a:ext cx="8229600" cy="4876800"/>
          </a:xfrm>
          <a:prstGeom prst="rect">
            <a:avLst/>
          </a:prstGeom>
          <a:noFill/>
          <a:ln>
            <a:noFill/>
          </a:ln>
        </p:spPr>
        <p:txBody>
          <a:bodyPr anchorCtr="0" anchor="t" bIns="45700" lIns="91425" spcFirstLastPara="1" rIns="91425" wrap="square" tIns="45700">
            <a:noAutofit/>
          </a:bodyPr>
          <a:lstStyle/>
          <a:p>
            <a:pPr indent="-342900" lvl="0" marL="342900" rtl="0" algn="l">
              <a:lnSpc>
                <a:spcPct val="14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Partition data set into clusters based on similarity, and store cluster representation (e.g., centroid and diameter) only</a:t>
            </a:r>
            <a:endParaRPr/>
          </a:p>
          <a:p>
            <a:pPr indent="-342900" lvl="0" marL="342900" rtl="0" algn="l">
              <a:lnSpc>
                <a:spcPct val="14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Can be very effective if data is clustered but not if data is “smeared”</a:t>
            </a:r>
            <a:endParaRPr/>
          </a:p>
          <a:p>
            <a:pPr indent="-342900" lvl="0" marL="342900" rtl="0" algn="l">
              <a:lnSpc>
                <a:spcPct val="14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Can have hierarchical clustering and be stored in multi-dimensional index tree structures</a:t>
            </a:r>
            <a:endParaRPr/>
          </a:p>
          <a:p>
            <a:pPr indent="-342900" lvl="0" marL="342900" rtl="0" algn="l">
              <a:lnSpc>
                <a:spcPct val="14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There are many choices of clustering definitions and clustering algorithms</a:t>
            </a:r>
            <a:endParaRPr/>
          </a:p>
          <a:p>
            <a:pPr indent="0" lvl="0" marL="0" rtl="0" algn="l">
              <a:lnSpc>
                <a:spcPct val="140000"/>
              </a:lnSpc>
              <a:spcBef>
                <a:spcPts val="400"/>
              </a:spcBef>
              <a:spcAft>
                <a:spcPts val="0"/>
              </a:spcAft>
              <a:buSzPts val="108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2" name="Shape 862"/>
        <p:cNvGrpSpPr/>
        <p:nvPr/>
      </p:nvGrpSpPr>
      <p:grpSpPr>
        <a:xfrm>
          <a:off x="0" y="0"/>
          <a:ext cx="0" cy="0"/>
          <a:chOff x="0" y="0"/>
          <a:chExt cx="0" cy="0"/>
        </a:xfrm>
      </p:grpSpPr>
      <p:sp>
        <p:nvSpPr>
          <p:cNvPr id="863" name="Google Shape;863;p8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64" name="Google Shape;864;p88"/>
          <p:cNvSpPr txBox="1"/>
          <p:nvPr>
            <p:ph type="title"/>
          </p:nvPr>
        </p:nvSpPr>
        <p:spPr>
          <a:xfrm>
            <a:off x="685800" y="228600"/>
            <a:ext cx="77724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Non Parametric Data Reduction Method : Sampling</a:t>
            </a:r>
            <a:endParaRPr/>
          </a:p>
        </p:txBody>
      </p:sp>
      <p:sp>
        <p:nvSpPr>
          <p:cNvPr id="865" name="Google Shape;865;p88"/>
          <p:cNvSpPr txBox="1"/>
          <p:nvPr>
            <p:ph idx="1" type="body"/>
          </p:nvPr>
        </p:nvSpPr>
        <p:spPr>
          <a:xfrm>
            <a:off x="457200" y="1371600"/>
            <a:ext cx="83820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Sampling: obtaining a small sample </a:t>
            </a:r>
            <a:r>
              <a:rPr b="0" i="1" lang="en-US" sz="2400" u="none">
                <a:solidFill>
                  <a:schemeClr val="dk1"/>
                </a:solidFill>
                <a:latin typeface="Tahoma"/>
                <a:ea typeface="Tahoma"/>
                <a:cs typeface="Tahoma"/>
                <a:sym typeface="Tahoma"/>
              </a:rPr>
              <a:t>s</a:t>
            </a:r>
            <a:r>
              <a:rPr b="0" i="0" lang="en-US" sz="2400" u="none">
                <a:solidFill>
                  <a:schemeClr val="dk1"/>
                </a:solidFill>
                <a:latin typeface="Tahoma"/>
                <a:ea typeface="Tahoma"/>
                <a:cs typeface="Tahoma"/>
                <a:sym typeface="Tahoma"/>
              </a:rPr>
              <a:t> to represent the whole data set </a:t>
            </a:r>
            <a:r>
              <a:rPr b="0" i="1" lang="en-US" sz="2400" u="none">
                <a:solidFill>
                  <a:schemeClr val="dk1"/>
                </a:solidFill>
                <a:latin typeface="Tahoma"/>
                <a:ea typeface="Tahoma"/>
                <a:cs typeface="Tahoma"/>
                <a:sym typeface="Tahoma"/>
              </a:rPr>
              <a:t>N</a:t>
            </a:r>
            <a:endParaRPr/>
          </a:p>
          <a:p>
            <a:pPr indent="-342900" lvl="0" marL="342900" rtl="0" algn="l">
              <a:lnSpc>
                <a:spcPct val="9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Allow a mining algorithm to run in complexity that is potentially sub-linear to the size of the data</a:t>
            </a:r>
            <a:endParaRPr/>
          </a:p>
          <a:p>
            <a:pPr indent="-342900" lvl="0" marL="342900" rtl="0" algn="l">
              <a:lnSpc>
                <a:spcPct val="9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Choose a </a:t>
            </a:r>
            <a:r>
              <a:rPr b="0" i="0" lang="en-US" sz="2400" u="none">
                <a:solidFill>
                  <a:schemeClr val="hlink"/>
                </a:solidFill>
                <a:latin typeface="Tahoma"/>
                <a:ea typeface="Tahoma"/>
                <a:cs typeface="Tahoma"/>
                <a:sym typeface="Tahoma"/>
              </a:rPr>
              <a:t>representative</a:t>
            </a:r>
            <a:r>
              <a:rPr b="0" i="0" lang="en-US" sz="2400" u="none">
                <a:solidFill>
                  <a:schemeClr val="dk1"/>
                </a:solidFill>
                <a:latin typeface="Tahoma"/>
                <a:ea typeface="Tahoma"/>
                <a:cs typeface="Tahoma"/>
                <a:sym typeface="Tahoma"/>
              </a:rPr>
              <a:t> subset of the data</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Simple random sampling may have very poor performance in the presence of skew</a:t>
            </a:r>
            <a:endParaRPr/>
          </a:p>
          <a:p>
            <a:pPr indent="-342900" lvl="0" marL="342900" rtl="0" algn="l">
              <a:lnSpc>
                <a:spcPct val="9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Develop adaptive sampling methods</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Stratified sampling: </a:t>
            </a:r>
            <a:endParaRPr/>
          </a:p>
          <a:p>
            <a:pPr indent="-228600" lvl="2" marL="1143000" rtl="0" algn="l">
              <a:lnSpc>
                <a:spcPct val="90000"/>
              </a:lnSpc>
              <a:spcBef>
                <a:spcPts val="480"/>
              </a:spcBef>
              <a:spcAft>
                <a:spcPts val="0"/>
              </a:spcAft>
              <a:buClr>
                <a:schemeClr val="folHlink"/>
              </a:buClr>
              <a:buSzPts val="1200"/>
              <a:buFont typeface="Noto Sans Symbols"/>
              <a:buChar char="■"/>
            </a:pPr>
            <a:r>
              <a:rPr b="0" i="0" lang="en-US" sz="2400" u="none">
                <a:solidFill>
                  <a:schemeClr val="dk1"/>
                </a:solidFill>
                <a:latin typeface="Tahoma"/>
                <a:ea typeface="Tahoma"/>
                <a:cs typeface="Tahoma"/>
                <a:sym typeface="Tahoma"/>
              </a:rPr>
              <a:t>Approximate the percentage of each class (or subpopulation of interest) in the overall database </a:t>
            </a:r>
            <a:endParaRPr/>
          </a:p>
          <a:p>
            <a:pPr indent="-228600" lvl="2" marL="1143000" rtl="0" algn="l">
              <a:lnSpc>
                <a:spcPct val="90000"/>
              </a:lnSpc>
              <a:spcBef>
                <a:spcPts val="480"/>
              </a:spcBef>
              <a:spcAft>
                <a:spcPts val="0"/>
              </a:spcAft>
              <a:buClr>
                <a:schemeClr val="folHlink"/>
              </a:buClr>
              <a:buSzPts val="1200"/>
              <a:buFont typeface="Noto Sans Symbols"/>
              <a:buChar char="■"/>
            </a:pPr>
            <a:r>
              <a:rPr b="0" i="0" lang="en-US" sz="2400" u="none">
                <a:solidFill>
                  <a:schemeClr val="dk1"/>
                </a:solidFill>
                <a:latin typeface="Tahoma"/>
                <a:ea typeface="Tahoma"/>
                <a:cs typeface="Tahoma"/>
                <a:sym typeface="Tahoma"/>
              </a:rPr>
              <a:t>Used in conjunction with skewed data</a:t>
            </a:r>
            <a:endParaRPr/>
          </a:p>
          <a:p>
            <a:pPr indent="-342900" lvl="0" marL="342900" rtl="0" algn="l">
              <a:lnSpc>
                <a:spcPct val="9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Note: Sampling may not reduce database I/Os (page at a time)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9" name="Shape 869"/>
        <p:cNvGrpSpPr/>
        <p:nvPr/>
      </p:nvGrpSpPr>
      <p:grpSpPr>
        <a:xfrm>
          <a:off x="0" y="0"/>
          <a:ext cx="0" cy="0"/>
          <a:chOff x="0" y="0"/>
          <a:chExt cx="0" cy="0"/>
        </a:xfrm>
      </p:grpSpPr>
      <p:sp>
        <p:nvSpPr>
          <p:cNvPr id="870" name="Google Shape;870;p8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71" name="Google Shape;871;p89"/>
          <p:cNvSpPr txBox="1"/>
          <p:nvPr>
            <p:ph type="title"/>
          </p:nvPr>
        </p:nvSpPr>
        <p:spPr>
          <a:xfrm>
            <a:off x="685800" y="228600"/>
            <a:ext cx="77724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Non Parametric Data Reduction Method : Sampling</a:t>
            </a:r>
            <a:endParaRPr/>
          </a:p>
        </p:txBody>
      </p:sp>
      <p:sp>
        <p:nvSpPr>
          <p:cNvPr id="872" name="Google Shape;872;p89"/>
          <p:cNvSpPr txBox="1"/>
          <p:nvPr>
            <p:ph idx="1" type="body"/>
          </p:nvPr>
        </p:nvSpPr>
        <p:spPr>
          <a:xfrm>
            <a:off x="457200" y="1371600"/>
            <a:ext cx="86106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Arial"/>
                <a:ea typeface="Arial"/>
                <a:cs typeface="Arial"/>
                <a:sym typeface="Arial"/>
              </a:rPr>
              <a:t>Sampling can be used as a data reduction technique because it allows a large data set to be represented by a much smaller random data sample (or subset).</a:t>
            </a:r>
            <a:endParaRPr/>
          </a:p>
          <a:p>
            <a:pPr indent="-266700" lvl="0" marL="34290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Arial"/>
              <a:ea typeface="Arial"/>
              <a:cs typeface="Arial"/>
              <a:sym typeface="Arial"/>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Arial"/>
                <a:ea typeface="Arial"/>
                <a:cs typeface="Arial"/>
                <a:sym typeface="Arial"/>
              </a:rPr>
              <a:t>Suppose that a large data set, </a:t>
            </a:r>
            <a:r>
              <a:rPr b="0" i="1" lang="en-US" sz="2000" u="none">
                <a:solidFill>
                  <a:schemeClr val="dk1"/>
                </a:solidFill>
                <a:latin typeface="Arial"/>
                <a:ea typeface="Arial"/>
                <a:cs typeface="Arial"/>
                <a:sym typeface="Arial"/>
              </a:rPr>
              <a:t>D</a:t>
            </a:r>
            <a:r>
              <a:rPr b="0" i="0" lang="en-US" sz="2000" u="none">
                <a:solidFill>
                  <a:schemeClr val="dk1"/>
                </a:solidFill>
                <a:latin typeface="Arial"/>
                <a:ea typeface="Arial"/>
                <a:cs typeface="Arial"/>
                <a:sym typeface="Arial"/>
              </a:rPr>
              <a:t>, contains </a:t>
            </a:r>
            <a:r>
              <a:rPr b="0" i="1" lang="en-US" sz="2000" u="none">
                <a:solidFill>
                  <a:schemeClr val="dk1"/>
                </a:solidFill>
                <a:latin typeface="Arial"/>
                <a:ea typeface="Arial"/>
                <a:cs typeface="Arial"/>
                <a:sym typeface="Arial"/>
              </a:rPr>
              <a:t>N </a:t>
            </a:r>
            <a:r>
              <a:rPr b="0" i="0" lang="en-US" sz="2000" u="none">
                <a:solidFill>
                  <a:schemeClr val="dk1"/>
                </a:solidFill>
                <a:latin typeface="Arial"/>
                <a:ea typeface="Arial"/>
                <a:cs typeface="Arial"/>
                <a:sym typeface="Arial"/>
              </a:rPr>
              <a:t>tuples. </a:t>
            </a:r>
            <a:endParaRPr/>
          </a:p>
          <a:p>
            <a:pPr indent="-266700" lvl="0" marL="34290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Arial"/>
              <a:ea typeface="Arial"/>
              <a:cs typeface="Arial"/>
              <a:sym typeface="Arial"/>
            </a:endParaRPr>
          </a:p>
          <a:p>
            <a:pPr indent="-342900" lvl="0" marL="34290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Arial"/>
                <a:ea typeface="Arial"/>
                <a:cs typeface="Arial"/>
                <a:sym typeface="Arial"/>
              </a:rPr>
              <a:t>Most common ways that we could sample </a:t>
            </a:r>
            <a:r>
              <a:rPr b="0" i="1" lang="en-US" sz="2000" u="none">
                <a:solidFill>
                  <a:schemeClr val="dk1"/>
                </a:solidFill>
                <a:latin typeface="Arial"/>
                <a:ea typeface="Arial"/>
                <a:cs typeface="Arial"/>
                <a:sym typeface="Arial"/>
              </a:rPr>
              <a:t>D </a:t>
            </a:r>
            <a:r>
              <a:rPr b="0" i="0" lang="en-US" sz="2000" u="none">
                <a:solidFill>
                  <a:schemeClr val="dk1"/>
                </a:solidFill>
                <a:latin typeface="Arial"/>
                <a:ea typeface="Arial"/>
                <a:cs typeface="Arial"/>
                <a:sym typeface="Arial"/>
              </a:rPr>
              <a:t>for data reduction includes:</a:t>
            </a:r>
            <a:endParaRPr/>
          </a:p>
          <a:p>
            <a:pPr indent="-285750" lvl="1" marL="742950" rtl="0" algn="l">
              <a:lnSpc>
                <a:spcPct val="100000"/>
              </a:lnSpc>
              <a:spcBef>
                <a:spcPts val="360"/>
              </a:spcBef>
              <a:spcAft>
                <a:spcPts val="0"/>
              </a:spcAft>
              <a:buClr>
                <a:schemeClr val="hlink"/>
              </a:buClr>
              <a:buSzPts val="990"/>
              <a:buFont typeface="Noto Sans Symbols"/>
              <a:buChar char="■"/>
            </a:pPr>
            <a:r>
              <a:rPr b="1" i="0" lang="en-US" sz="1800" u="none">
                <a:solidFill>
                  <a:schemeClr val="dk1"/>
                </a:solidFill>
                <a:latin typeface="Arial"/>
                <a:ea typeface="Arial"/>
                <a:cs typeface="Arial"/>
                <a:sym typeface="Arial"/>
              </a:rPr>
              <a:t>Simple random sample without replacement (SRSWOR) of size </a:t>
            </a:r>
            <a:r>
              <a:rPr b="0" i="1" lang="en-US" sz="1800" u="none">
                <a:solidFill>
                  <a:schemeClr val="dk1"/>
                </a:solidFill>
                <a:latin typeface="Arial"/>
                <a:ea typeface="Arial"/>
                <a:cs typeface="Arial"/>
                <a:sym typeface="Arial"/>
              </a:rPr>
              <a:t>s</a:t>
            </a:r>
            <a:r>
              <a:rPr b="0" i="0" lang="en-US" sz="1800" u="none">
                <a:solidFill>
                  <a:schemeClr val="dk1"/>
                </a:solidFill>
                <a:latin typeface="Arial"/>
                <a:ea typeface="Arial"/>
                <a:cs typeface="Arial"/>
                <a:sym typeface="Arial"/>
              </a:rPr>
              <a:t>: This is created</a:t>
            </a:r>
            <a:endParaRPr/>
          </a:p>
          <a:p>
            <a:pPr indent="0" lvl="2" marL="800100" rtl="0" algn="l">
              <a:lnSpc>
                <a:spcPct val="100000"/>
              </a:lnSpc>
              <a:spcBef>
                <a:spcPts val="360"/>
              </a:spcBef>
              <a:spcAft>
                <a:spcPts val="0"/>
              </a:spcAft>
              <a:buSzPts val="900"/>
              <a:buNone/>
            </a:pPr>
            <a:r>
              <a:rPr b="0" i="0" lang="en-US" sz="1800" u="none">
                <a:solidFill>
                  <a:schemeClr val="dk1"/>
                </a:solidFill>
                <a:latin typeface="Arial"/>
                <a:ea typeface="Arial"/>
                <a:cs typeface="Arial"/>
                <a:sym typeface="Arial"/>
              </a:rPr>
              <a:t>by drawing </a:t>
            </a:r>
            <a:r>
              <a:rPr b="0" i="1" lang="en-US" sz="1800" u="none">
                <a:solidFill>
                  <a:schemeClr val="dk1"/>
                </a:solidFill>
                <a:latin typeface="Arial"/>
                <a:ea typeface="Arial"/>
                <a:cs typeface="Arial"/>
                <a:sym typeface="Arial"/>
              </a:rPr>
              <a:t>s </a:t>
            </a:r>
            <a:r>
              <a:rPr b="0" i="0" lang="en-US" sz="1800" u="none">
                <a:solidFill>
                  <a:schemeClr val="dk1"/>
                </a:solidFill>
                <a:latin typeface="Arial"/>
                <a:ea typeface="Arial"/>
                <a:cs typeface="Arial"/>
                <a:sym typeface="Arial"/>
              </a:rPr>
              <a:t>of the </a:t>
            </a:r>
            <a:r>
              <a:rPr b="0" i="1" lang="en-US" sz="1800" u="none">
                <a:solidFill>
                  <a:schemeClr val="dk1"/>
                </a:solidFill>
                <a:latin typeface="Arial"/>
                <a:ea typeface="Arial"/>
                <a:cs typeface="Arial"/>
                <a:sym typeface="Arial"/>
              </a:rPr>
              <a:t>N </a:t>
            </a:r>
            <a:r>
              <a:rPr b="0" i="0" lang="en-US" sz="1800" u="none">
                <a:solidFill>
                  <a:schemeClr val="dk1"/>
                </a:solidFill>
                <a:latin typeface="Arial"/>
                <a:ea typeface="Arial"/>
                <a:cs typeface="Arial"/>
                <a:sym typeface="Arial"/>
              </a:rPr>
              <a:t>tuples from </a:t>
            </a:r>
            <a:r>
              <a:rPr b="0" i="1" lang="en-US" sz="1800" u="none">
                <a:solidFill>
                  <a:schemeClr val="dk1"/>
                </a:solidFill>
                <a:latin typeface="Arial"/>
                <a:ea typeface="Arial"/>
                <a:cs typeface="Arial"/>
                <a:sym typeface="Arial"/>
              </a:rPr>
              <a:t>D </a:t>
            </a:r>
            <a:r>
              <a:rPr b="0" i="0" lang="en-US" sz="1800" u="none">
                <a:solidFill>
                  <a:schemeClr val="dk1"/>
                </a:solidFill>
                <a:latin typeface="Arial"/>
                <a:ea typeface="Arial"/>
                <a:cs typeface="Arial"/>
                <a:sym typeface="Arial"/>
              </a:rPr>
              <a:t>(</a:t>
            </a:r>
            <a:r>
              <a:rPr b="0" i="1" lang="en-US" sz="1800" u="none">
                <a:solidFill>
                  <a:schemeClr val="dk1"/>
                </a:solidFill>
                <a:latin typeface="Arial"/>
                <a:ea typeface="Arial"/>
                <a:cs typeface="Arial"/>
                <a:sym typeface="Arial"/>
              </a:rPr>
              <a:t>s </a:t>
            </a:r>
            <a:r>
              <a:rPr b="0" i="0" lang="en-US" sz="1800" u="none">
                <a:solidFill>
                  <a:schemeClr val="dk1"/>
                </a:solidFill>
                <a:latin typeface="Arial"/>
                <a:ea typeface="Arial"/>
                <a:cs typeface="Arial"/>
                <a:sym typeface="Arial"/>
              </a:rPr>
              <a:t>&lt; </a:t>
            </a:r>
            <a:r>
              <a:rPr b="0" i="1" lang="en-US" sz="1800" u="none">
                <a:solidFill>
                  <a:schemeClr val="dk1"/>
                </a:solidFill>
                <a:latin typeface="Arial"/>
                <a:ea typeface="Arial"/>
                <a:cs typeface="Arial"/>
                <a:sym typeface="Arial"/>
              </a:rPr>
              <a:t>N</a:t>
            </a:r>
            <a:r>
              <a:rPr b="0" i="0" lang="en-US" sz="1800" u="none">
                <a:solidFill>
                  <a:schemeClr val="dk1"/>
                </a:solidFill>
                <a:latin typeface="Arial"/>
                <a:ea typeface="Arial"/>
                <a:cs typeface="Arial"/>
                <a:sym typeface="Arial"/>
              </a:rPr>
              <a:t>), where the probability of drawing any</a:t>
            </a:r>
            <a:endParaRPr/>
          </a:p>
          <a:p>
            <a:pPr indent="0" lvl="2" marL="800100" rtl="0" algn="l">
              <a:lnSpc>
                <a:spcPct val="100000"/>
              </a:lnSpc>
              <a:spcBef>
                <a:spcPts val="360"/>
              </a:spcBef>
              <a:spcAft>
                <a:spcPts val="0"/>
              </a:spcAft>
              <a:buSzPts val="900"/>
              <a:buNone/>
            </a:pPr>
            <a:r>
              <a:rPr b="0" i="0" lang="en-US" sz="1800" u="none">
                <a:solidFill>
                  <a:schemeClr val="dk1"/>
                </a:solidFill>
                <a:latin typeface="Arial"/>
                <a:ea typeface="Arial"/>
                <a:cs typeface="Arial"/>
                <a:sym typeface="Arial"/>
              </a:rPr>
              <a:t>tuple in </a:t>
            </a:r>
            <a:r>
              <a:rPr b="0" i="1" lang="en-US" sz="1800" u="none">
                <a:solidFill>
                  <a:schemeClr val="dk1"/>
                </a:solidFill>
                <a:latin typeface="Arial"/>
                <a:ea typeface="Arial"/>
                <a:cs typeface="Arial"/>
                <a:sym typeface="Arial"/>
              </a:rPr>
              <a:t>D </a:t>
            </a:r>
            <a:r>
              <a:rPr b="0" i="0" lang="en-US" sz="1800" u="none">
                <a:solidFill>
                  <a:schemeClr val="dk1"/>
                </a:solidFill>
                <a:latin typeface="Arial"/>
                <a:ea typeface="Arial"/>
                <a:cs typeface="Arial"/>
                <a:sym typeface="Arial"/>
              </a:rPr>
              <a:t>is 1/</a:t>
            </a:r>
            <a:r>
              <a:rPr b="0" i="1" lang="en-US" sz="1800" u="none">
                <a:solidFill>
                  <a:schemeClr val="dk1"/>
                </a:solidFill>
                <a:latin typeface="Arial"/>
                <a:ea typeface="Arial"/>
                <a:cs typeface="Arial"/>
                <a:sym typeface="Arial"/>
              </a:rPr>
              <a:t>N</a:t>
            </a:r>
            <a:r>
              <a:rPr b="0" i="0" lang="en-US" sz="1800" u="none">
                <a:solidFill>
                  <a:schemeClr val="dk1"/>
                </a:solidFill>
                <a:latin typeface="Arial"/>
                <a:ea typeface="Arial"/>
                <a:cs typeface="Arial"/>
                <a:sym typeface="Arial"/>
              </a:rPr>
              <a:t>, that is, all tuples are equally likely to be sampled. </a:t>
            </a:r>
            <a:endParaRPr/>
          </a:p>
          <a:p>
            <a:pPr indent="0" lvl="2" marL="800100" rtl="0" algn="l">
              <a:lnSpc>
                <a:spcPct val="100000"/>
              </a:lnSpc>
              <a:spcBef>
                <a:spcPts val="280"/>
              </a:spcBef>
              <a:spcAft>
                <a:spcPts val="0"/>
              </a:spcAft>
              <a:buSzPts val="700"/>
              <a:buNone/>
            </a:pPr>
            <a:r>
              <a:t/>
            </a:r>
            <a:endParaRPr b="0" i="0" sz="1400" u="none">
              <a:solidFill>
                <a:schemeClr val="dk1"/>
              </a:solidFill>
              <a:latin typeface="Arial"/>
              <a:ea typeface="Arial"/>
              <a:cs typeface="Arial"/>
              <a:sym typeface="Arial"/>
            </a:endParaRPr>
          </a:p>
          <a:p>
            <a:pPr indent="-285750" lvl="1" marL="742950" rtl="0" algn="l">
              <a:lnSpc>
                <a:spcPct val="100000"/>
              </a:lnSpc>
              <a:spcBef>
                <a:spcPts val="360"/>
              </a:spcBef>
              <a:spcAft>
                <a:spcPts val="0"/>
              </a:spcAft>
              <a:buClr>
                <a:schemeClr val="hlink"/>
              </a:buClr>
              <a:buSzPts val="990"/>
              <a:buFont typeface="Noto Sans Symbols"/>
              <a:buChar char="■"/>
            </a:pPr>
            <a:r>
              <a:rPr b="1" i="0" lang="en-US" sz="1800" u="none">
                <a:solidFill>
                  <a:schemeClr val="dk1"/>
                </a:solidFill>
                <a:latin typeface="Arial"/>
                <a:ea typeface="Arial"/>
                <a:cs typeface="Arial"/>
                <a:sym typeface="Arial"/>
              </a:rPr>
              <a:t>Simple random sample with replacement (SRSWR) of size </a:t>
            </a:r>
            <a:r>
              <a:rPr b="0" i="1" lang="en-US" sz="1800" u="none">
                <a:solidFill>
                  <a:schemeClr val="dk1"/>
                </a:solidFill>
                <a:latin typeface="Arial"/>
                <a:ea typeface="Arial"/>
                <a:cs typeface="Arial"/>
                <a:sym typeface="Arial"/>
              </a:rPr>
              <a:t>s</a:t>
            </a:r>
            <a:r>
              <a:rPr b="0" i="0" lang="en-US" sz="1800" u="none">
                <a:solidFill>
                  <a:schemeClr val="dk1"/>
                </a:solidFill>
                <a:latin typeface="Arial"/>
                <a:ea typeface="Arial"/>
                <a:cs typeface="Arial"/>
                <a:sym typeface="Arial"/>
              </a:rPr>
              <a:t>: This is similar to</a:t>
            </a:r>
            <a:endParaRPr/>
          </a:p>
          <a:p>
            <a:pPr indent="0" lvl="2" marL="800100" rtl="0" algn="l">
              <a:lnSpc>
                <a:spcPct val="100000"/>
              </a:lnSpc>
              <a:spcBef>
                <a:spcPts val="360"/>
              </a:spcBef>
              <a:spcAft>
                <a:spcPts val="0"/>
              </a:spcAft>
              <a:buSzPts val="900"/>
              <a:buNone/>
            </a:pPr>
            <a:r>
              <a:rPr b="0" i="0" lang="en-US" sz="1800" u="none">
                <a:solidFill>
                  <a:schemeClr val="dk1"/>
                </a:solidFill>
                <a:latin typeface="Arial"/>
                <a:ea typeface="Arial"/>
                <a:cs typeface="Arial"/>
                <a:sym typeface="Arial"/>
              </a:rPr>
              <a:t>SRSWOR, except that each time a tuple is drawn from </a:t>
            </a:r>
            <a:r>
              <a:rPr b="0" i="1" lang="en-US" sz="1800" u="none">
                <a:solidFill>
                  <a:schemeClr val="dk1"/>
                </a:solidFill>
                <a:latin typeface="Arial"/>
                <a:ea typeface="Arial"/>
                <a:cs typeface="Arial"/>
                <a:sym typeface="Arial"/>
              </a:rPr>
              <a:t>D</a:t>
            </a:r>
            <a:r>
              <a:rPr b="0" i="0" lang="en-US" sz="1800" u="none">
                <a:solidFill>
                  <a:schemeClr val="dk1"/>
                </a:solidFill>
                <a:latin typeface="Arial"/>
                <a:ea typeface="Arial"/>
                <a:cs typeface="Arial"/>
                <a:sym typeface="Arial"/>
              </a:rPr>
              <a:t>, it is recorded and then</a:t>
            </a:r>
            <a:endParaRPr/>
          </a:p>
          <a:p>
            <a:pPr indent="0" lvl="2" marL="800100" rtl="0" algn="l">
              <a:lnSpc>
                <a:spcPct val="100000"/>
              </a:lnSpc>
              <a:spcBef>
                <a:spcPts val="360"/>
              </a:spcBef>
              <a:spcAft>
                <a:spcPts val="0"/>
              </a:spcAft>
              <a:buSzPts val="900"/>
              <a:buNone/>
            </a:pPr>
            <a:r>
              <a:rPr b="0" i="1" lang="en-US" sz="1800" u="none">
                <a:solidFill>
                  <a:schemeClr val="dk1"/>
                </a:solidFill>
                <a:latin typeface="Arial"/>
                <a:ea typeface="Arial"/>
                <a:cs typeface="Arial"/>
                <a:sym typeface="Arial"/>
              </a:rPr>
              <a:t>replaced</a:t>
            </a:r>
            <a:r>
              <a:rPr b="0" i="0" lang="en-US" sz="1800" u="none">
                <a:solidFill>
                  <a:schemeClr val="dk1"/>
                </a:solidFill>
                <a:latin typeface="Arial"/>
                <a:ea typeface="Arial"/>
                <a:cs typeface="Arial"/>
                <a:sym typeface="Arial"/>
              </a:rPr>
              <a:t>. That is, after a tuple is drawn, it is placed back in </a:t>
            </a:r>
            <a:r>
              <a:rPr b="0" i="1" lang="en-US" sz="1800" u="none">
                <a:solidFill>
                  <a:schemeClr val="dk1"/>
                </a:solidFill>
                <a:latin typeface="Arial"/>
                <a:ea typeface="Arial"/>
                <a:cs typeface="Arial"/>
                <a:sym typeface="Arial"/>
              </a:rPr>
              <a:t>D </a:t>
            </a:r>
            <a:r>
              <a:rPr b="0" i="0" lang="en-US" sz="1800" u="none">
                <a:solidFill>
                  <a:schemeClr val="dk1"/>
                </a:solidFill>
                <a:latin typeface="Arial"/>
                <a:ea typeface="Arial"/>
                <a:cs typeface="Arial"/>
                <a:sym typeface="Arial"/>
              </a:rPr>
              <a:t>so that it may be drawn again.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6" name="Shape 876"/>
        <p:cNvGrpSpPr/>
        <p:nvPr/>
      </p:nvGrpSpPr>
      <p:grpSpPr>
        <a:xfrm>
          <a:off x="0" y="0"/>
          <a:ext cx="0" cy="0"/>
          <a:chOff x="0" y="0"/>
          <a:chExt cx="0" cy="0"/>
        </a:xfrm>
      </p:grpSpPr>
      <p:sp>
        <p:nvSpPr>
          <p:cNvPr id="877" name="Google Shape;877;p9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78" name="Google Shape;878;p90"/>
          <p:cNvSpPr txBox="1"/>
          <p:nvPr/>
        </p:nvSpPr>
        <p:spPr>
          <a:xfrm>
            <a:off x="152400" y="381000"/>
            <a:ext cx="8610600"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Sampling: with or without Replacement</a:t>
            </a:r>
            <a:endParaRPr b="0" i="0" sz="1400" u="none" cap="none" strike="noStrike">
              <a:solidFill>
                <a:srgbClr val="000000"/>
              </a:solidFill>
              <a:latin typeface="Arial"/>
              <a:ea typeface="Arial"/>
              <a:cs typeface="Arial"/>
              <a:sym typeface="Arial"/>
            </a:endParaRPr>
          </a:p>
        </p:txBody>
      </p:sp>
      <p:sp>
        <p:nvSpPr>
          <p:cNvPr id="879" name="Google Shape;879;p90"/>
          <p:cNvSpPr txBox="1"/>
          <p:nvPr/>
        </p:nvSpPr>
        <p:spPr>
          <a:xfrm rot="-1020000">
            <a:off x="3733800" y="2819400"/>
            <a:ext cx="2205037" cy="15525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SRSWOR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(simple random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sample without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replacement)</a:t>
            </a:r>
            <a:endParaRPr b="0" i="0" sz="1400" u="none" cap="none" strike="noStrike">
              <a:solidFill>
                <a:srgbClr val="000000"/>
              </a:solidFill>
              <a:latin typeface="Arial"/>
              <a:ea typeface="Arial"/>
              <a:cs typeface="Arial"/>
              <a:sym typeface="Arial"/>
            </a:endParaRPr>
          </a:p>
        </p:txBody>
      </p:sp>
      <p:grpSp>
        <p:nvGrpSpPr>
          <p:cNvPr id="880" name="Google Shape;880;p90"/>
          <p:cNvGrpSpPr/>
          <p:nvPr/>
        </p:nvGrpSpPr>
        <p:grpSpPr>
          <a:xfrm>
            <a:off x="5695950" y="1771650"/>
            <a:ext cx="2438400" cy="1676400"/>
            <a:chOff x="3588" y="1116"/>
            <a:chExt cx="1536" cy="1056"/>
          </a:xfrm>
        </p:grpSpPr>
        <p:sp>
          <p:nvSpPr>
            <p:cNvPr id="881" name="Google Shape;881;p90"/>
            <p:cNvSpPr/>
            <p:nvPr/>
          </p:nvSpPr>
          <p:spPr>
            <a:xfrm>
              <a:off x="3588" y="1116"/>
              <a:ext cx="1536" cy="1056"/>
            </a:xfrm>
            <a:prstGeom prst="can">
              <a:avLst>
                <a:gd fmla="val 25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2" name="Google Shape;882;p90"/>
            <p:cNvSpPr/>
            <p:nvPr/>
          </p:nvSpPr>
          <p:spPr>
            <a:xfrm>
              <a:off x="4092" y="1788"/>
              <a:ext cx="540" cy="36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3" name="Google Shape;883;p90"/>
            <p:cNvSpPr/>
            <p:nvPr/>
          </p:nvSpPr>
          <p:spPr>
            <a:xfrm>
              <a:off x="4632" y="1632"/>
              <a:ext cx="492" cy="396"/>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4" name="Google Shape;884;p90"/>
            <p:cNvSpPr/>
            <p:nvPr/>
          </p:nvSpPr>
          <p:spPr>
            <a:xfrm>
              <a:off x="3588" y="1668"/>
              <a:ext cx="540" cy="36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885" name="Google Shape;885;p90"/>
          <p:cNvSpPr txBox="1"/>
          <p:nvPr/>
        </p:nvSpPr>
        <p:spPr>
          <a:xfrm rot="840000">
            <a:off x="3962400" y="5105400"/>
            <a:ext cx="1217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SRSWR</a:t>
            </a:r>
            <a:endParaRPr b="0" i="0" sz="1400" u="none" cap="none" strike="noStrike">
              <a:solidFill>
                <a:srgbClr val="000000"/>
              </a:solidFill>
              <a:latin typeface="Arial"/>
              <a:ea typeface="Arial"/>
              <a:cs typeface="Arial"/>
              <a:sym typeface="Arial"/>
            </a:endParaRPr>
          </a:p>
        </p:txBody>
      </p:sp>
      <p:grpSp>
        <p:nvGrpSpPr>
          <p:cNvPr id="886" name="Google Shape;886;p90"/>
          <p:cNvGrpSpPr/>
          <p:nvPr/>
        </p:nvGrpSpPr>
        <p:grpSpPr>
          <a:xfrm>
            <a:off x="5772150" y="4457700"/>
            <a:ext cx="2438400" cy="1676400"/>
            <a:chOff x="3636" y="2808"/>
            <a:chExt cx="1536" cy="1056"/>
          </a:xfrm>
        </p:grpSpPr>
        <p:sp>
          <p:nvSpPr>
            <p:cNvPr id="887" name="Google Shape;887;p90"/>
            <p:cNvSpPr/>
            <p:nvPr/>
          </p:nvSpPr>
          <p:spPr>
            <a:xfrm>
              <a:off x="3636" y="2808"/>
              <a:ext cx="1536" cy="1056"/>
            </a:xfrm>
            <a:prstGeom prst="can">
              <a:avLst>
                <a:gd fmla="val 25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8" name="Google Shape;888;p90"/>
            <p:cNvSpPr/>
            <p:nvPr/>
          </p:nvSpPr>
          <p:spPr>
            <a:xfrm>
              <a:off x="3648" y="3372"/>
              <a:ext cx="540" cy="36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9" name="Google Shape;889;p90"/>
            <p:cNvSpPr/>
            <p:nvPr/>
          </p:nvSpPr>
          <p:spPr>
            <a:xfrm>
              <a:off x="4188" y="3480"/>
              <a:ext cx="540" cy="36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0" name="Google Shape;890;p90"/>
            <p:cNvSpPr/>
            <p:nvPr/>
          </p:nvSpPr>
          <p:spPr>
            <a:xfrm>
              <a:off x="4656" y="3288"/>
              <a:ext cx="516" cy="396"/>
            </a:xfrm>
            <a:prstGeom prst="ellipse">
              <a:avLst/>
            </a:prstGeom>
            <a:solidFill>
              <a:srgbClr val="FAE2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nvGrpSpPr>
          <p:cNvPr id="891" name="Google Shape;891;p90"/>
          <p:cNvGrpSpPr/>
          <p:nvPr/>
        </p:nvGrpSpPr>
        <p:grpSpPr>
          <a:xfrm>
            <a:off x="876300" y="1905000"/>
            <a:ext cx="2724150" cy="4556125"/>
            <a:chOff x="564" y="1284"/>
            <a:chExt cx="1716" cy="2870"/>
          </a:xfrm>
        </p:grpSpPr>
        <p:sp>
          <p:nvSpPr>
            <p:cNvPr id="892" name="Google Shape;892;p90"/>
            <p:cNvSpPr/>
            <p:nvPr/>
          </p:nvSpPr>
          <p:spPr>
            <a:xfrm>
              <a:off x="564" y="1284"/>
              <a:ext cx="1716" cy="2616"/>
            </a:xfrm>
            <a:prstGeom prst="can">
              <a:avLst>
                <a:gd fmla="val 25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3" name="Google Shape;893;p90"/>
            <p:cNvSpPr/>
            <p:nvPr/>
          </p:nvSpPr>
          <p:spPr>
            <a:xfrm>
              <a:off x="672" y="3336"/>
              <a:ext cx="516" cy="396"/>
            </a:xfrm>
            <a:prstGeom prst="ellipse">
              <a:avLst/>
            </a:prstGeom>
            <a:solidFill>
              <a:srgbClr val="FAE2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4" name="Google Shape;894;p90"/>
            <p:cNvSpPr/>
            <p:nvPr/>
          </p:nvSpPr>
          <p:spPr>
            <a:xfrm>
              <a:off x="660" y="2916"/>
              <a:ext cx="540" cy="360"/>
            </a:xfrm>
            <a:prstGeom prst="ellipse">
              <a:avLst/>
            </a:prstGeom>
            <a:solidFill>
              <a:srgbClr val="006666"/>
            </a:soli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5" name="Google Shape;895;p90"/>
            <p:cNvSpPr/>
            <p:nvPr/>
          </p:nvSpPr>
          <p:spPr>
            <a:xfrm>
              <a:off x="1236" y="3468"/>
              <a:ext cx="564" cy="396"/>
            </a:xfrm>
            <a:prstGeom prst="ellipse">
              <a:avLst/>
            </a:prstGeom>
            <a:solidFill>
              <a:srgbClr val="12132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6" name="Google Shape;896;p90"/>
            <p:cNvSpPr/>
            <p:nvPr/>
          </p:nvSpPr>
          <p:spPr>
            <a:xfrm>
              <a:off x="1764" y="3240"/>
              <a:ext cx="492" cy="396"/>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7" name="Google Shape;897;p90"/>
            <p:cNvSpPr/>
            <p:nvPr/>
          </p:nvSpPr>
          <p:spPr>
            <a:xfrm>
              <a:off x="1236" y="3084"/>
              <a:ext cx="468" cy="372"/>
            </a:xfrm>
            <a:prstGeom prst="ellipse">
              <a:avLst/>
            </a:prstGeom>
            <a:solidFill>
              <a:srgbClr val="CC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8" name="Google Shape;898;p90"/>
            <p:cNvSpPr/>
            <p:nvPr/>
          </p:nvSpPr>
          <p:spPr>
            <a:xfrm>
              <a:off x="1680" y="2808"/>
              <a:ext cx="540" cy="360"/>
            </a:xfrm>
            <a:prstGeom prst="ellipse">
              <a:avLst/>
            </a:prstGeom>
            <a:solidFill>
              <a:schemeClr val="hlink"/>
            </a:solid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9" name="Google Shape;899;p90"/>
            <p:cNvSpPr/>
            <p:nvPr/>
          </p:nvSpPr>
          <p:spPr>
            <a:xfrm>
              <a:off x="1092" y="2664"/>
              <a:ext cx="540" cy="36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0" name="Google Shape;900;p90"/>
            <p:cNvSpPr/>
            <p:nvPr/>
          </p:nvSpPr>
          <p:spPr>
            <a:xfrm>
              <a:off x="564" y="2556"/>
              <a:ext cx="540" cy="36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1" name="Google Shape;901;p90"/>
            <p:cNvSpPr/>
            <p:nvPr/>
          </p:nvSpPr>
          <p:spPr>
            <a:xfrm>
              <a:off x="1620" y="2424"/>
              <a:ext cx="540" cy="360"/>
            </a:xfrm>
            <a:prstGeom prst="ellipse">
              <a:avLst/>
            </a:prstGeom>
            <a:solidFill>
              <a:srgbClr val="423E7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2" name="Google Shape;902;p90"/>
            <p:cNvSpPr txBox="1"/>
            <p:nvPr/>
          </p:nvSpPr>
          <p:spPr>
            <a:xfrm>
              <a:off x="974" y="3866"/>
              <a:ext cx="878"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Raw Data</a:t>
              </a:r>
              <a:endParaRPr b="0" i="0" sz="1400" u="none" cap="none" strike="noStrike">
                <a:solidFill>
                  <a:srgbClr val="000000"/>
                </a:solidFill>
                <a:latin typeface="Arial"/>
                <a:ea typeface="Arial"/>
                <a:cs typeface="Arial"/>
                <a:sym typeface="Arial"/>
              </a:endParaRPr>
            </a:p>
          </p:txBody>
        </p:sp>
      </p:grpSp>
      <p:cxnSp>
        <p:nvCxnSpPr>
          <p:cNvPr id="903" name="Google Shape;903;p90"/>
          <p:cNvCxnSpPr/>
          <p:nvPr/>
        </p:nvCxnSpPr>
        <p:spPr>
          <a:xfrm flipH="1" rot="10800000">
            <a:off x="3810000" y="2971800"/>
            <a:ext cx="1657350" cy="552450"/>
          </a:xfrm>
          <a:prstGeom prst="straightConnector1">
            <a:avLst/>
          </a:prstGeom>
          <a:noFill/>
          <a:ln cap="flat" cmpd="sng" w="9525">
            <a:solidFill>
              <a:schemeClr val="dk1"/>
            </a:solidFill>
            <a:prstDash val="solid"/>
            <a:miter lim="800000"/>
            <a:headEnd len="sm" w="sm" type="none"/>
            <a:tailEnd len="med" w="med" type="triangle"/>
          </a:ln>
        </p:spPr>
      </p:cxnSp>
      <p:cxnSp>
        <p:nvCxnSpPr>
          <p:cNvPr id="904" name="Google Shape;904;p90"/>
          <p:cNvCxnSpPr/>
          <p:nvPr/>
        </p:nvCxnSpPr>
        <p:spPr>
          <a:xfrm>
            <a:off x="3829050" y="4895850"/>
            <a:ext cx="1790700" cy="4953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8" name="Shape 908"/>
        <p:cNvGrpSpPr/>
        <p:nvPr/>
      </p:nvGrpSpPr>
      <p:grpSpPr>
        <a:xfrm>
          <a:off x="0" y="0"/>
          <a:ext cx="0" cy="0"/>
          <a:chOff x="0" y="0"/>
          <a:chExt cx="0" cy="0"/>
        </a:xfrm>
      </p:grpSpPr>
      <p:sp>
        <p:nvSpPr>
          <p:cNvPr id="909" name="Google Shape;909;p9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910" name="Google Shape;910;p91"/>
          <p:cNvSpPr txBox="1"/>
          <p:nvPr>
            <p:ph type="title"/>
          </p:nvPr>
        </p:nvSpPr>
        <p:spPr>
          <a:xfrm>
            <a:off x="685800" y="228600"/>
            <a:ext cx="77724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Non Parametric Data Reduction Method : Sampling</a:t>
            </a:r>
            <a:endParaRPr/>
          </a:p>
        </p:txBody>
      </p:sp>
      <p:sp>
        <p:nvSpPr>
          <p:cNvPr id="911" name="Google Shape;911;p91"/>
          <p:cNvSpPr txBox="1"/>
          <p:nvPr>
            <p:ph idx="1" type="body"/>
          </p:nvPr>
        </p:nvSpPr>
        <p:spPr>
          <a:xfrm>
            <a:off x="266700" y="1236662"/>
            <a:ext cx="8610600" cy="1965325"/>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080"/>
              <a:buFont typeface="Noto Sans Symbols"/>
              <a:buChar char="■"/>
            </a:pPr>
            <a:r>
              <a:rPr b="1" i="0" lang="en-US" sz="1800" u="none">
                <a:solidFill>
                  <a:schemeClr val="dk1"/>
                </a:solidFill>
                <a:latin typeface="Arial"/>
                <a:ea typeface="Arial"/>
                <a:cs typeface="Arial"/>
                <a:sym typeface="Arial"/>
              </a:rPr>
              <a:t>Cluster sample</a:t>
            </a:r>
            <a:r>
              <a:rPr b="0" i="0" lang="en-US" sz="1800" u="none">
                <a:solidFill>
                  <a:schemeClr val="dk1"/>
                </a:solidFill>
                <a:latin typeface="Arial"/>
                <a:ea typeface="Arial"/>
                <a:cs typeface="Arial"/>
                <a:sym typeface="Arial"/>
              </a:rPr>
              <a:t>: If the tuples in </a:t>
            </a:r>
            <a:r>
              <a:rPr b="0" i="1" lang="en-US" sz="1800" u="none">
                <a:solidFill>
                  <a:schemeClr val="dk1"/>
                </a:solidFill>
                <a:latin typeface="Arial"/>
                <a:ea typeface="Arial"/>
                <a:cs typeface="Arial"/>
                <a:sym typeface="Arial"/>
              </a:rPr>
              <a:t>D </a:t>
            </a:r>
            <a:r>
              <a:rPr b="0" i="0" lang="en-US" sz="1800" u="none">
                <a:solidFill>
                  <a:schemeClr val="dk1"/>
                </a:solidFill>
                <a:latin typeface="Arial"/>
                <a:ea typeface="Arial"/>
                <a:cs typeface="Arial"/>
                <a:sym typeface="Arial"/>
              </a:rPr>
              <a:t>are grouped into </a:t>
            </a:r>
            <a:r>
              <a:rPr b="0" i="1" lang="en-US" sz="1800" u="none">
                <a:solidFill>
                  <a:schemeClr val="dk1"/>
                </a:solidFill>
                <a:latin typeface="Arial"/>
                <a:ea typeface="Arial"/>
                <a:cs typeface="Arial"/>
                <a:sym typeface="Arial"/>
              </a:rPr>
              <a:t>M </a:t>
            </a:r>
            <a:r>
              <a:rPr b="0" i="0" lang="en-US" sz="1800" u="none">
                <a:solidFill>
                  <a:schemeClr val="dk1"/>
                </a:solidFill>
                <a:latin typeface="Arial"/>
                <a:ea typeface="Arial"/>
                <a:cs typeface="Arial"/>
                <a:sym typeface="Arial"/>
              </a:rPr>
              <a:t>mutually disjoint “clusters,”</a:t>
            </a:r>
            <a:endParaRPr/>
          </a:p>
          <a:p>
            <a:pPr indent="0" lvl="1" marL="400050" rtl="0" algn="l">
              <a:lnSpc>
                <a:spcPct val="100000"/>
              </a:lnSpc>
              <a:spcBef>
                <a:spcPts val="0"/>
              </a:spcBef>
              <a:spcAft>
                <a:spcPts val="0"/>
              </a:spcAft>
              <a:buSzPts val="990"/>
              <a:buNone/>
            </a:pPr>
            <a:r>
              <a:rPr b="0" i="0" lang="en-US" sz="1800" u="none">
                <a:solidFill>
                  <a:schemeClr val="dk1"/>
                </a:solidFill>
                <a:latin typeface="Arial"/>
                <a:ea typeface="Arial"/>
                <a:cs typeface="Arial"/>
                <a:sym typeface="Arial"/>
              </a:rPr>
              <a:t>then an SRS of </a:t>
            </a:r>
            <a:r>
              <a:rPr b="0" i="1" lang="en-US" sz="1800" u="none">
                <a:solidFill>
                  <a:schemeClr val="dk1"/>
                </a:solidFill>
                <a:latin typeface="Arial"/>
                <a:ea typeface="Arial"/>
                <a:cs typeface="Arial"/>
                <a:sym typeface="Arial"/>
              </a:rPr>
              <a:t>s </a:t>
            </a:r>
            <a:r>
              <a:rPr b="0" i="0" lang="en-US" sz="1800" u="none">
                <a:solidFill>
                  <a:schemeClr val="dk1"/>
                </a:solidFill>
                <a:latin typeface="Arial"/>
                <a:ea typeface="Arial"/>
                <a:cs typeface="Arial"/>
                <a:sym typeface="Arial"/>
              </a:rPr>
              <a:t>clusters can be obtained, where </a:t>
            </a:r>
            <a:r>
              <a:rPr b="0" i="1" lang="en-US" sz="1800" u="none">
                <a:solidFill>
                  <a:schemeClr val="dk1"/>
                </a:solidFill>
                <a:latin typeface="Arial"/>
                <a:ea typeface="Arial"/>
                <a:cs typeface="Arial"/>
                <a:sym typeface="Arial"/>
              </a:rPr>
              <a:t>s </a:t>
            </a:r>
            <a:r>
              <a:rPr b="0" i="0" lang="en-US" sz="1800" u="none">
                <a:solidFill>
                  <a:schemeClr val="dk1"/>
                </a:solidFill>
                <a:latin typeface="Arial"/>
                <a:ea typeface="Arial"/>
                <a:cs typeface="Arial"/>
                <a:sym typeface="Arial"/>
              </a:rPr>
              <a:t>&lt; </a:t>
            </a:r>
            <a:r>
              <a:rPr b="0" i="1" lang="en-US" sz="1800" u="none">
                <a:solidFill>
                  <a:schemeClr val="dk1"/>
                </a:solidFill>
                <a:latin typeface="Arial"/>
                <a:ea typeface="Arial"/>
                <a:cs typeface="Arial"/>
                <a:sym typeface="Arial"/>
              </a:rPr>
              <a:t>M</a:t>
            </a:r>
            <a:r>
              <a:rPr b="0" i="0" lang="en-US" sz="1800" u="none">
                <a:solidFill>
                  <a:schemeClr val="dk1"/>
                </a:solidFill>
                <a:latin typeface="Arial"/>
                <a:ea typeface="Arial"/>
                <a:cs typeface="Arial"/>
                <a:sym typeface="Arial"/>
              </a:rPr>
              <a:t>. For example, tuples in a</a:t>
            </a:r>
            <a:endParaRPr/>
          </a:p>
          <a:p>
            <a:pPr indent="0" lvl="1" marL="400050" rtl="0" algn="l">
              <a:lnSpc>
                <a:spcPct val="100000"/>
              </a:lnSpc>
              <a:spcBef>
                <a:spcPts val="0"/>
              </a:spcBef>
              <a:spcAft>
                <a:spcPts val="0"/>
              </a:spcAft>
              <a:buSzPts val="990"/>
              <a:buNone/>
            </a:pPr>
            <a:r>
              <a:rPr b="0" i="0" lang="en-US" sz="1800" u="none">
                <a:solidFill>
                  <a:schemeClr val="dk1"/>
                </a:solidFill>
                <a:latin typeface="Arial"/>
                <a:ea typeface="Arial"/>
                <a:cs typeface="Arial"/>
                <a:sym typeface="Arial"/>
              </a:rPr>
              <a:t>database are usually retrieved a page at a time, so that each page can be considered</a:t>
            </a:r>
            <a:r>
              <a:rPr b="0" i="0" lang="en-US" sz="2000" u="none">
                <a:solidFill>
                  <a:schemeClr val="dk1"/>
                </a:solidFill>
                <a:latin typeface="Arial"/>
                <a:ea typeface="Arial"/>
                <a:cs typeface="Arial"/>
                <a:sym typeface="Arial"/>
              </a:rPr>
              <a:t> </a:t>
            </a:r>
            <a:endParaRPr/>
          </a:p>
          <a:p>
            <a:pPr indent="0" lvl="1" marL="400050" rtl="0" algn="l">
              <a:lnSpc>
                <a:spcPct val="100000"/>
              </a:lnSpc>
              <a:spcBef>
                <a:spcPts val="0"/>
              </a:spcBef>
              <a:spcAft>
                <a:spcPts val="0"/>
              </a:spcAft>
              <a:buSzPts val="1100"/>
              <a:buNone/>
            </a:pPr>
            <a:r>
              <a:rPr b="0" i="0" lang="en-US" sz="2000" u="none">
                <a:solidFill>
                  <a:schemeClr val="dk1"/>
                </a:solidFill>
                <a:latin typeface="Arial"/>
                <a:ea typeface="Arial"/>
                <a:cs typeface="Arial"/>
                <a:sym typeface="Arial"/>
              </a:rPr>
              <a:t>          </a:t>
            </a:r>
            <a:endParaRPr/>
          </a:p>
          <a:p>
            <a:pPr indent="-342900" lvl="0" marL="34290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Arial"/>
                <a:ea typeface="Arial"/>
                <a:cs typeface="Arial"/>
                <a:sym typeface="Arial"/>
              </a:rPr>
              <a:t> </a:t>
            </a:r>
            <a:r>
              <a:rPr b="1" i="0" lang="en-US" sz="1800" u="none">
                <a:solidFill>
                  <a:schemeClr val="dk1"/>
                </a:solidFill>
                <a:latin typeface="Arial"/>
                <a:ea typeface="Arial"/>
                <a:cs typeface="Arial"/>
                <a:sym typeface="Arial"/>
              </a:rPr>
              <a:t>Stratified sample</a:t>
            </a:r>
            <a:r>
              <a:rPr b="0" i="0" lang="en-US" sz="1800" u="none">
                <a:solidFill>
                  <a:schemeClr val="dk1"/>
                </a:solidFill>
                <a:latin typeface="Arial"/>
                <a:ea typeface="Arial"/>
                <a:cs typeface="Arial"/>
                <a:sym typeface="Arial"/>
              </a:rPr>
              <a:t>: If </a:t>
            </a:r>
            <a:r>
              <a:rPr b="0" i="1" lang="en-US" sz="1800" u="none">
                <a:solidFill>
                  <a:schemeClr val="dk1"/>
                </a:solidFill>
                <a:latin typeface="Arial"/>
                <a:ea typeface="Arial"/>
                <a:cs typeface="Arial"/>
                <a:sym typeface="Arial"/>
              </a:rPr>
              <a:t>D </a:t>
            </a:r>
            <a:r>
              <a:rPr b="0" i="0" lang="en-US" sz="1800" u="none">
                <a:solidFill>
                  <a:schemeClr val="dk1"/>
                </a:solidFill>
                <a:latin typeface="Arial"/>
                <a:ea typeface="Arial"/>
                <a:cs typeface="Arial"/>
                <a:sym typeface="Arial"/>
              </a:rPr>
              <a:t>is divided into mutually disjoint parts called </a:t>
            </a:r>
            <a:r>
              <a:rPr b="0" i="1" lang="en-US" sz="1800" u="none">
                <a:solidFill>
                  <a:schemeClr val="dk1"/>
                </a:solidFill>
                <a:latin typeface="Arial"/>
                <a:ea typeface="Arial"/>
                <a:cs typeface="Arial"/>
                <a:sym typeface="Arial"/>
              </a:rPr>
              <a:t>strata, </a:t>
            </a:r>
            <a:r>
              <a:rPr b="0" i="0" lang="en-US" sz="1800" u="none">
                <a:solidFill>
                  <a:schemeClr val="dk1"/>
                </a:solidFill>
                <a:latin typeface="Arial"/>
                <a:ea typeface="Arial"/>
                <a:cs typeface="Arial"/>
                <a:sym typeface="Arial"/>
              </a:rPr>
              <a:t>a stratified</a:t>
            </a:r>
            <a:endParaRPr/>
          </a:p>
          <a:p>
            <a:pPr indent="-342900" lvl="0" marL="342900" rtl="0" algn="l">
              <a:lnSpc>
                <a:spcPct val="100000"/>
              </a:lnSpc>
              <a:spcBef>
                <a:spcPts val="0"/>
              </a:spcBef>
              <a:spcAft>
                <a:spcPts val="0"/>
              </a:spcAft>
              <a:buSzPts val="1080"/>
              <a:buNone/>
            </a:pPr>
            <a:r>
              <a:rPr b="0" i="0" lang="en-US" sz="1800" u="none">
                <a:solidFill>
                  <a:schemeClr val="dk1"/>
                </a:solidFill>
                <a:latin typeface="Arial"/>
                <a:ea typeface="Arial"/>
                <a:cs typeface="Arial"/>
                <a:sym typeface="Arial"/>
              </a:rPr>
              <a:t>       sample of </a:t>
            </a:r>
            <a:r>
              <a:rPr b="0" i="1" lang="en-US" sz="1800" u="none">
                <a:solidFill>
                  <a:schemeClr val="dk1"/>
                </a:solidFill>
                <a:latin typeface="Arial"/>
                <a:ea typeface="Arial"/>
                <a:cs typeface="Arial"/>
                <a:sym typeface="Arial"/>
              </a:rPr>
              <a:t>D </a:t>
            </a:r>
            <a:r>
              <a:rPr b="0" i="0" lang="en-US" sz="1800" u="none">
                <a:solidFill>
                  <a:schemeClr val="dk1"/>
                </a:solidFill>
                <a:latin typeface="Arial"/>
                <a:ea typeface="Arial"/>
                <a:cs typeface="Arial"/>
                <a:sym typeface="Arial"/>
              </a:rPr>
              <a:t>is generated by obtaining an SRS at each stratum. This helps ensure a </a:t>
            </a:r>
            <a:endParaRPr/>
          </a:p>
          <a:p>
            <a:pPr indent="-342900" lvl="0" marL="342900" rtl="0" algn="l">
              <a:lnSpc>
                <a:spcPct val="100000"/>
              </a:lnSpc>
              <a:spcBef>
                <a:spcPts val="0"/>
              </a:spcBef>
              <a:spcAft>
                <a:spcPts val="0"/>
              </a:spcAft>
              <a:buSzPts val="1080"/>
              <a:buNone/>
            </a:pPr>
            <a:r>
              <a:rPr b="0" i="0" lang="en-US" sz="1800" u="none">
                <a:solidFill>
                  <a:schemeClr val="dk1"/>
                </a:solidFill>
                <a:latin typeface="Arial"/>
                <a:ea typeface="Arial"/>
                <a:cs typeface="Arial"/>
                <a:sym typeface="Arial"/>
              </a:rPr>
              <a:t>        representative sample, especially when the data are skewed.</a:t>
            </a:r>
            <a:endParaRPr/>
          </a:p>
        </p:txBody>
      </p:sp>
      <p:grpSp>
        <p:nvGrpSpPr>
          <p:cNvPr id="912" name="Google Shape;912;p91"/>
          <p:cNvGrpSpPr/>
          <p:nvPr/>
        </p:nvGrpSpPr>
        <p:grpSpPr>
          <a:xfrm>
            <a:off x="520700" y="4110037"/>
            <a:ext cx="3751262" cy="2900362"/>
            <a:chOff x="274" y="1418"/>
            <a:chExt cx="2363" cy="2109"/>
          </a:xfrm>
        </p:grpSpPr>
        <p:sp>
          <p:nvSpPr>
            <p:cNvPr id="913" name="Google Shape;913;p91"/>
            <p:cNvSpPr txBox="1"/>
            <p:nvPr/>
          </p:nvSpPr>
          <p:spPr>
            <a:xfrm>
              <a:off x="274" y="1418"/>
              <a:ext cx="2363" cy="2109"/>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4" name="Google Shape;914;p91"/>
            <p:cNvSpPr/>
            <p:nvPr/>
          </p:nvSpPr>
          <p:spPr>
            <a:xfrm>
              <a:off x="1609" y="1993"/>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5" name="Google Shape;915;p91"/>
            <p:cNvSpPr/>
            <p:nvPr/>
          </p:nvSpPr>
          <p:spPr>
            <a:xfrm>
              <a:off x="1566" y="2316"/>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6" name="Google Shape;916;p91"/>
            <p:cNvSpPr/>
            <p:nvPr/>
          </p:nvSpPr>
          <p:spPr>
            <a:xfrm>
              <a:off x="1711" y="2134"/>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7" name="Google Shape;917;p91"/>
            <p:cNvSpPr/>
            <p:nvPr/>
          </p:nvSpPr>
          <p:spPr>
            <a:xfrm>
              <a:off x="1510" y="2168"/>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8" name="Google Shape;918;p91"/>
            <p:cNvSpPr/>
            <p:nvPr/>
          </p:nvSpPr>
          <p:spPr>
            <a:xfrm>
              <a:off x="1944" y="2195"/>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9" name="Google Shape;919;p91"/>
            <p:cNvSpPr/>
            <p:nvPr/>
          </p:nvSpPr>
          <p:spPr>
            <a:xfrm>
              <a:off x="1874" y="2354"/>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0" name="Google Shape;920;p91"/>
            <p:cNvSpPr/>
            <p:nvPr/>
          </p:nvSpPr>
          <p:spPr>
            <a:xfrm>
              <a:off x="1740" y="2393"/>
              <a:ext cx="57"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1" name="Google Shape;921;p91"/>
            <p:cNvSpPr/>
            <p:nvPr/>
          </p:nvSpPr>
          <p:spPr>
            <a:xfrm>
              <a:off x="1433" y="1845"/>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2" name="Google Shape;922;p91"/>
            <p:cNvSpPr/>
            <p:nvPr/>
          </p:nvSpPr>
          <p:spPr>
            <a:xfrm>
              <a:off x="1376" y="1763"/>
              <a:ext cx="686" cy="877"/>
            </a:xfrm>
            <a:custGeom>
              <a:rect b="b" l="l" r="r" t="t"/>
              <a:pathLst>
                <a:path extrusionOk="0" h="1077" w="1101">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3" name="Google Shape;923;p91"/>
            <p:cNvSpPr/>
            <p:nvPr/>
          </p:nvSpPr>
          <p:spPr>
            <a:xfrm>
              <a:off x="1104" y="2584"/>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4" name="Google Shape;924;p91"/>
            <p:cNvSpPr/>
            <p:nvPr/>
          </p:nvSpPr>
          <p:spPr>
            <a:xfrm>
              <a:off x="1391" y="2647"/>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5" name="Google Shape;925;p91"/>
            <p:cNvSpPr/>
            <p:nvPr/>
          </p:nvSpPr>
          <p:spPr>
            <a:xfrm>
              <a:off x="1286" y="2903"/>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6" name="Google Shape;926;p91"/>
            <p:cNvSpPr/>
            <p:nvPr/>
          </p:nvSpPr>
          <p:spPr>
            <a:xfrm>
              <a:off x="1345" y="2795"/>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7" name="Google Shape;927;p91"/>
            <p:cNvSpPr/>
            <p:nvPr/>
          </p:nvSpPr>
          <p:spPr>
            <a:xfrm>
              <a:off x="1171" y="2752"/>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8" name="Google Shape;928;p91"/>
            <p:cNvSpPr/>
            <p:nvPr/>
          </p:nvSpPr>
          <p:spPr>
            <a:xfrm>
              <a:off x="1168" y="2875"/>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9" name="Google Shape;929;p91"/>
            <p:cNvSpPr/>
            <p:nvPr/>
          </p:nvSpPr>
          <p:spPr>
            <a:xfrm>
              <a:off x="1224" y="2504"/>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0" name="Google Shape;930;p91"/>
            <p:cNvSpPr/>
            <p:nvPr/>
          </p:nvSpPr>
          <p:spPr>
            <a:xfrm>
              <a:off x="1289" y="2628"/>
              <a:ext cx="56" cy="74"/>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1" name="Google Shape;931;p91"/>
            <p:cNvSpPr/>
            <p:nvPr/>
          </p:nvSpPr>
          <p:spPr>
            <a:xfrm>
              <a:off x="1429" y="2882"/>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2" name="Google Shape;932;p91"/>
            <p:cNvSpPr/>
            <p:nvPr/>
          </p:nvSpPr>
          <p:spPr>
            <a:xfrm>
              <a:off x="1061" y="2373"/>
              <a:ext cx="573" cy="785"/>
            </a:xfrm>
            <a:custGeom>
              <a:rect b="b" l="l" r="r" t="t"/>
              <a:pathLst>
                <a:path extrusionOk="0" h="965" w="918">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933" name="Google Shape;933;p91"/>
            <p:cNvGrpSpPr/>
            <p:nvPr/>
          </p:nvGrpSpPr>
          <p:grpSpPr>
            <a:xfrm>
              <a:off x="551" y="1796"/>
              <a:ext cx="542" cy="954"/>
              <a:chOff x="551" y="1796"/>
              <a:chExt cx="542" cy="954"/>
            </a:xfrm>
          </p:grpSpPr>
          <p:sp>
            <p:nvSpPr>
              <p:cNvPr id="934" name="Google Shape;934;p91"/>
              <p:cNvSpPr/>
              <p:nvPr/>
            </p:nvSpPr>
            <p:spPr>
              <a:xfrm>
                <a:off x="727" y="2492"/>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5" name="Google Shape;935;p91"/>
              <p:cNvSpPr/>
              <p:nvPr/>
            </p:nvSpPr>
            <p:spPr>
              <a:xfrm>
                <a:off x="651" y="2392"/>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6" name="Google Shape;936;p91"/>
              <p:cNvSpPr/>
              <p:nvPr/>
            </p:nvSpPr>
            <p:spPr>
              <a:xfrm>
                <a:off x="848" y="2405"/>
                <a:ext cx="56" cy="74"/>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7" name="Google Shape;937;p91"/>
              <p:cNvSpPr/>
              <p:nvPr/>
            </p:nvSpPr>
            <p:spPr>
              <a:xfrm>
                <a:off x="753" y="2230"/>
                <a:ext cx="57"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8" name="Google Shape;938;p91"/>
              <p:cNvSpPr/>
              <p:nvPr/>
            </p:nvSpPr>
            <p:spPr>
              <a:xfrm>
                <a:off x="615" y="2508"/>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9" name="Google Shape;939;p91"/>
              <p:cNvSpPr/>
              <p:nvPr/>
            </p:nvSpPr>
            <p:spPr>
              <a:xfrm>
                <a:off x="669" y="2268"/>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0" name="Google Shape;940;p91"/>
              <p:cNvSpPr/>
              <p:nvPr/>
            </p:nvSpPr>
            <p:spPr>
              <a:xfrm>
                <a:off x="857" y="2566"/>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1" name="Google Shape;941;p91"/>
              <p:cNvSpPr/>
              <p:nvPr/>
            </p:nvSpPr>
            <p:spPr>
              <a:xfrm>
                <a:off x="924" y="2260"/>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2" name="Google Shape;942;p91"/>
              <p:cNvSpPr/>
              <p:nvPr/>
            </p:nvSpPr>
            <p:spPr>
              <a:xfrm>
                <a:off x="931" y="2092"/>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3" name="Google Shape;943;p91"/>
              <p:cNvSpPr/>
              <p:nvPr/>
            </p:nvSpPr>
            <p:spPr>
              <a:xfrm>
                <a:off x="881" y="1945"/>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4" name="Google Shape;944;p91"/>
              <p:cNvSpPr/>
              <p:nvPr/>
            </p:nvSpPr>
            <p:spPr>
              <a:xfrm>
                <a:off x="551" y="1796"/>
                <a:ext cx="542" cy="954"/>
              </a:xfrm>
              <a:custGeom>
                <a:rect b="b" l="l" r="r" t="t"/>
                <a:pathLst>
                  <a:path extrusionOk="0" h="1173" w="869">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sp>
        <p:nvSpPr>
          <p:cNvPr id="945" name="Google Shape;945;p91"/>
          <p:cNvSpPr txBox="1"/>
          <p:nvPr/>
        </p:nvSpPr>
        <p:spPr>
          <a:xfrm>
            <a:off x="4802187" y="4089400"/>
            <a:ext cx="3751262" cy="290036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946" name="Google Shape;946;p91"/>
          <p:cNvGrpSpPr/>
          <p:nvPr/>
        </p:nvGrpSpPr>
        <p:grpSpPr>
          <a:xfrm>
            <a:off x="5241925" y="4110037"/>
            <a:ext cx="2398712" cy="2214562"/>
            <a:chOff x="3302" y="2032"/>
            <a:chExt cx="1511" cy="1395"/>
          </a:xfrm>
        </p:grpSpPr>
        <p:sp>
          <p:nvSpPr>
            <p:cNvPr id="947" name="Google Shape;947;p91"/>
            <p:cNvSpPr/>
            <p:nvPr/>
          </p:nvSpPr>
          <p:spPr>
            <a:xfrm>
              <a:off x="3366" y="2777"/>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8" name="Google Shape;948;p91"/>
            <p:cNvSpPr/>
            <p:nvPr/>
          </p:nvSpPr>
          <p:spPr>
            <a:xfrm>
              <a:off x="3420" y="2537"/>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9" name="Google Shape;949;p91"/>
            <p:cNvSpPr/>
            <p:nvPr/>
          </p:nvSpPr>
          <p:spPr>
            <a:xfrm>
              <a:off x="4360" y="2262"/>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0" name="Google Shape;950;p91"/>
            <p:cNvSpPr/>
            <p:nvPr/>
          </p:nvSpPr>
          <p:spPr>
            <a:xfrm>
              <a:off x="4317" y="2585"/>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1" name="Google Shape;951;p91"/>
            <p:cNvSpPr/>
            <p:nvPr/>
          </p:nvSpPr>
          <p:spPr>
            <a:xfrm>
              <a:off x="4695" y="2464"/>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2" name="Google Shape;952;p91"/>
            <p:cNvSpPr/>
            <p:nvPr/>
          </p:nvSpPr>
          <p:spPr>
            <a:xfrm>
              <a:off x="3608" y="2835"/>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3" name="Google Shape;953;p91"/>
            <p:cNvSpPr/>
            <p:nvPr/>
          </p:nvSpPr>
          <p:spPr>
            <a:xfrm>
              <a:off x="4037" y="3172"/>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4" name="Google Shape;954;p91"/>
            <p:cNvSpPr/>
            <p:nvPr/>
          </p:nvSpPr>
          <p:spPr>
            <a:xfrm>
              <a:off x="4096" y="3064"/>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5" name="Google Shape;955;p91"/>
            <p:cNvSpPr/>
            <p:nvPr/>
          </p:nvSpPr>
          <p:spPr>
            <a:xfrm>
              <a:off x="3675" y="2529"/>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6" name="Google Shape;956;p91"/>
            <p:cNvSpPr/>
            <p:nvPr/>
          </p:nvSpPr>
          <p:spPr>
            <a:xfrm>
              <a:off x="3922" y="3021"/>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7" name="Google Shape;957;p91"/>
            <p:cNvSpPr/>
            <p:nvPr/>
          </p:nvSpPr>
          <p:spPr>
            <a:xfrm>
              <a:off x="3682" y="2361"/>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8" name="Google Shape;958;p91"/>
            <p:cNvSpPr/>
            <p:nvPr/>
          </p:nvSpPr>
          <p:spPr>
            <a:xfrm>
              <a:off x="4184" y="2114"/>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9" name="Google Shape;959;p91"/>
            <p:cNvSpPr/>
            <p:nvPr/>
          </p:nvSpPr>
          <p:spPr>
            <a:xfrm>
              <a:off x="3975" y="2773"/>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60" name="Google Shape;960;p91"/>
            <p:cNvSpPr/>
            <p:nvPr/>
          </p:nvSpPr>
          <p:spPr>
            <a:xfrm>
              <a:off x="4127" y="2032"/>
              <a:ext cx="686" cy="877"/>
            </a:xfrm>
            <a:custGeom>
              <a:rect b="b" l="l" r="r" t="t"/>
              <a:pathLst>
                <a:path extrusionOk="0" h="1077" w="1101">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61" name="Google Shape;961;p91"/>
            <p:cNvSpPr/>
            <p:nvPr/>
          </p:nvSpPr>
          <p:spPr>
            <a:xfrm>
              <a:off x="3812" y="2642"/>
              <a:ext cx="573" cy="785"/>
            </a:xfrm>
            <a:custGeom>
              <a:rect b="b" l="l" r="r" t="t"/>
              <a:pathLst>
                <a:path extrusionOk="0" h="965" w="918">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62" name="Google Shape;962;p91"/>
            <p:cNvSpPr/>
            <p:nvPr/>
          </p:nvSpPr>
          <p:spPr>
            <a:xfrm>
              <a:off x="3302" y="2065"/>
              <a:ext cx="542" cy="954"/>
            </a:xfrm>
            <a:custGeom>
              <a:rect b="b" l="l" r="r" t="t"/>
              <a:pathLst>
                <a:path extrusionOk="0" h="1173" w="869">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963" name="Google Shape;963;p91"/>
          <p:cNvSpPr txBox="1"/>
          <p:nvPr/>
        </p:nvSpPr>
        <p:spPr>
          <a:xfrm>
            <a:off x="566737" y="3576637"/>
            <a:ext cx="240506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Raw Data </a:t>
            </a:r>
            <a:endParaRPr b="0" i="0" sz="1400" u="none" cap="none" strike="noStrike">
              <a:solidFill>
                <a:srgbClr val="000000"/>
              </a:solidFill>
              <a:latin typeface="Arial"/>
              <a:ea typeface="Arial"/>
              <a:cs typeface="Arial"/>
              <a:sym typeface="Arial"/>
            </a:endParaRPr>
          </a:p>
        </p:txBody>
      </p:sp>
      <p:sp>
        <p:nvSpPr>
          <p:cNvPr id="964" name="Google Shape;964;p91"/>
          <p:cNvSpPr txBox="1"/>
          <p:nvPr/>
        </p:nvSpPr>
        <p:spPr>
          <a:xfrm>
            <a:off x="4743450" y="3500437"/>
            <a:ext cx="3509962"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Cluster/Stratified Sample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8" name="Shape 968"/>
        <p:cNvGrpSpPr/>
        <p:nvPr/>
      </p:nvGrpSpPr>
      <p:grpSpPr>
        <a:xfrm>
          <a:off x="0" y="0"/>
          <a:ext cx="0" cy="0"/>
          <a:chOff x="0" y="0"/>
          <a:chExt cx="0" cy="0"/>
        </a:xfrm>
      </p:grpSpPr>
      <p:sp>
        <p:nvSpPr>
          <p:cNvPr id="969" name="Google Shape;969;p9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970" name="Google Shape;970;p92"/>
          <p:cNvSpPr txBox="1"/>
          <p:nvPr>
            <p:ph type="title"/>
          </p:nvPr>
        </p:nvSpPr>
        <p:spPr>
          <a:xfrm>
            <a:off x="228600" y="381000"/>
            <a:ext cx="87074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Sampling: Cluster or Stratified Sampling</a:t>
            </a:r>
            <a:endParaRPr/>
          </a:p>
        </p:txBody>
      </p:sp>
      <p:grpSp>
        <p:nvGrpSpPr>
          <p:cNvPr id="971" name="Google Shape;971;p92"/>
          <p:cNvGrpSpPr/>
          <p:nvPr/>
        </p:nvGrpSpPr>
        <p:grpSpPr>
          <a:xfrm>
            <a:off x="520700" y="2698750"/>
            <a:ext cx="3751262" cy="3348037"/>
            <a:chOff x="274" y="1418"/>
            <a:chExt cx="2363" cy="2109"/>
          </a:xfrm>
        </p:grpSpPr>
        <p:sp>
          <p:nvSpPr>
            <p:cNvPr id="972" name="Google Shape;972;p92"/>
            <p:cNvSpPr txBox="1"/>
            <p:nvPr/>
          </p:nvSpPr>
          <p:spPr>
            <a:xfrm>
              <a:off x="274" y="1418"/>
              <a:ext cx="2363" cy="2109"/>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3" name="Google Shape;973;p92"/>
            <p:cNvSpPr/>
            <p:nvPr/>
          </p:nvSpPr>
          <p:spPr>
            <a:xfrm>
              <a:off x="1609" y="1993"/>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4" name="Google Shape;974;p92"/>
            <p:cNvSpPr/>
            <p:nvPr/>
          </p:nvSpPr>
          <p:spPr>
            <a:xfrm>
              <a:off x="1566" y="2316"/>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5" name="Google Shape;975;p92"/>
            <p:cNvSpPr/>
            <p:nvPr/>
          </p:nvSpPr>
          <p:spPr>
            <a:xfrm>
              <a:off x="1711" y="2134"/>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6" name="Google Shape;976;p92"/>
            <p:cNvSpPr/>
            <p:nvPr/>
          </p:nvSpPr>
          <p:spPr>
            <a:xfrm>
              <a:off x="1510" y="2168"/>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7" name="Google Shape;977;p92"/>
            <p:cNvSpPr/>
            <p:nvPr/>
          </p:nvSpPr>
          <p:spPr>
            <a:xfrm>
              <a:off x="1944" y="2195"/>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8" name="Google Shape;978;p92"/>
            <p:cNvSpPr/>
            <p:nvPr/>
          </p:nvSpPr>
          <p:spPr>
            <a:xfrm>
              <a:off x="1874" y="2354"/>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9" name="Google Shape;979;p92"/>
            <p:cNvSpPr/>
            <p:nvPr/>
          </p:nvSpPr>
          <p:spPr>
            <a:xfrm>
              <a:off x="1740" y="2393"/>
              <a:ext cx="57"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0" name="Google Shape;980;p92"/>
            <p:cNvSpPr/>
            <p:nvPr/>
          </p:nvSpPr>
          <p:spPr>
            <a:xfrm>
              <a:off x="1433" y="1845"/>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1" name="Google Shape;981;p92"/>
            <p:cNvSpPr/>
            <p:nvPr/>
          </p:nvSpPr>
          <p:spPr>
            <a:xfrm>
              <a:off x="1376" y="1763"/>
              <a:ext cx="686" cy="877"/>
            </a:xfrm>
            <a:custGeom>
              <a:rect b="b" l="l" r="r" t="t"/>
              <a:pathLst>
                <a:path extrusionOk="0" h="1077" w="1101">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2" name="Google Shape;982;p92"/>
            <p:cNvSpPr/>
            <p:nvPr/>
          </p:nvSpPr>
          <p:spPr>
            <a:xfrm>
              <a:off x="1104" y="2584"/>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3" name="Google Shape;983;p92"/>
            <p:cNvSpPr/>
            <p:nvPr/>
          </p:nvSpPr>
          <p:spPr>
            <a:xfrm>
              <a:off x="1391" y="2647"/>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4" name="Google Shape;984;p92"/>
            <p:cNvSpPr/>
            <p:nvPr/>
          </p:nvSpPr>
          <p:spPr>
            <a:xfrm>
              <a:off x="1286" y="2903"/>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5" name="Google Shape;985;p92"/>
            <p:cNvSpPr/>
            <p:nvPr/>
          </p:nvSpPr>
          <p:spPr>
            <a:xfrm>
              <a:off x="1345" y="2795"/>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6" name="Google Shape;986;p92"/>
            <p:cNvSpPr/>
            <p:nvPr/>
          </p:nvSpPr>
          <p:spPr>
            <a:xfrm>
              <a:off x="1171" y="2752"/>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7" name="Google Shape;987;p92"/>
            <p:cNvSpPr/>
            <p:nvPr/>
          </p:nvSpPr>
          <p:spPr>
            <a:xfrm>
              <a:off x="1168" y="2875"/>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8" name="Google Shape;988;p92"/>
            <p:cNvSpPr/>
            <p:nvPr/>
          </p:nvSpPr>
          <p:spPr>
            <a:xfrm>
              <a:off x="1224" y="2504"/>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9" name="Google Shape;989;p92"/>
            <p:cNvSpPr/>
            <p:nvPr/>
          </p:nvSpPr>
          <p:spPr>
            <a:xfrm>
              <a:off x="1289" y="2628"/>
              <a:ext cx="56" cy="74"/>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0" name="Google Shape;990;p92"/>
            <p:cNvSpPr/>
            <p:nvPr/>
          </p:nvSpPr>
          <p:spPr>
            <a:xfrm>
              <a:off x="1429" y="2882"/>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1" name="Google Shape;991;p92"/>
            <p:cNvSpPr/>
            <p:nvPr/>
          </p:nvSpPr>
          <p:spPr>
            <a:xfrm>
              <a:off x="1061" y="2373"/>
              <a:ext cx="573" cy="785"/>
            </a:xfrm>
            <a:custGeom>
              <a:rect b="b" l="l" r="r" t="t"/>
              <a:pathLst>
                <a:path extrusionOk="0" h="965" w="918">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992" name="Google Shape;992;p92"/>
            <p:cNvGrpSpPr/>
            <p:nvPr/>
          </p:nvGrpSpPr>
          <p:grpSpPr>
            <a:xfrm>
              <a:off x="551" y="1796"/>
              <a:ext cx="542" cy="954"/>
              <a:chOff x="551" y="1796"/>
              <a:chExt cx="542" cy="954"/>
            </a:xfrm>
          </p:grpSpPr>
          <p:sp>
            <p:nvSpPr>
              <p:cNvPr id="993" name="Google Shape;993;p92"/>
              <p:cNvSpPr/>
              <p:nvPr/>
            </p:nvSpPr>
            <p:spPr>
              <a:xfrm>
                <a:off x="727" y="2492"/>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4" name="Google Shape;994;p92"/>
              <p:cNvSpPr/>
              <p:nvPr/>
            </p:nvSpPr>
            <p:spPr>
              <a:xfrm>
                <a:off x="651" y="2392"/>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5" name="Google Shape;995;p92"/>
              <p:cNvSpPr/>
              <p:nvPr/>
            </p:nvSpPr>
            <p:spPr>
              <a:xfrm>
                <a:off x="848" y="2405"/>
                <a:ext cx="56" cy="74"/>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6" name="Google Shape;996;p92"/>
              <p:cNvSpPr/>
              <p:nvPr/>
            </p:nvSpPr>
            <p:spPr>
              <a:xfrm>
                <a:off x="753" y="2230"/>
                <a:ext cx="57"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7" name="Google Shape;997;p92"/>
              <p:cNvSpPr/>
              <p:nvPr/>
            </p:nvSpPr>
            <p:spPr>
              <a:xfrm>
                <a:off x="615" y="2508"/>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8" name="Google Shape;998;p92"/>
              <p:cNvSpPr/>
              <p:nvPr/>
            </p:nvSpPr>
            <p:spPr>
              <a:xfrm>
                <a:off x="669" y="2268"/>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9" name="Google Shape;999;p92"/>
              <p:cNvSpPr/>
              <p:nvPr/>
            </p:nvSpPr>
            <p:spPr>
              <a:xfrm>
                <a:off x="857" y="2566"/>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0" name="Google Shape;1000;p92"/>
              <p:cNvSpPr/>
              <p:nvPr/>
            </p:nvSpPr>
            <p:spPr>
              <a:xfrm>
                <a:off x="924" y="2260"/>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1" name="Google Shape;1001;p92"/>
              <p:cNvSpPr/>
              <p:nvPr/>
            </p:nvSpPr>
            <p:spPr>
              <a:xfrm>
                <a:off x="931" y="2092"/>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2" name="Google Shape;1002;p92"/>
              <p:cNvSpPr/>
              <p:nvPr/>
            </p:nvSpPr>
            <p:spPr>
              <a:xfrm>
                <a:off x="881" y="1945"/>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3" name="Google Shape;1003;p92"/>
              <p:cNvSpPr/>
              <p:nvPr/>
            </p:nvSpPr>
            <p:spPr>
              <a:xfrm>
                <a:off x="551" y="1796"/>
                <a:ext cx="542" cy="954"/>
              </a:xfrm>
              <a:custGeom>
                <a:rect b="b" l="l" r="r" t="t"/>
                <a:pathLst>
                  <a:path extrusionOk="0" h="1173" w="869">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sp>
        <p:nvSpPr>
          <p:cNvPr id="1004" name="Google Shape;1004;p92"/>
          <p:cNvSpPr txBox="1"/>
          <p:nvPr/>
        </p:nvSpPr>
        <p:spPr>
          <a:xfrm>
            <a:off x="4802187" y="2678112"/>
            <a:ext cx="3751262" cy="3348037"/>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1005" name="Google Shape;1005;p92"/>
          <p:cNvGrpSpPr/>
          <p:nvPr/>
        </p:nvGrpSpPr>
        <p:grpSpPr>
          <a:xfrm>
            <a:off x="5241925" y="3225800"/>
            <a:ext cx="2398712" cy="2214562"/>
            <a:chOff x="3302" y="2032"/>
            <a:chExt cx="1511" cy="1395"/>
          </a:xfrm>
        </p:grpSpPr>
        <p:sp>
          <p:nvSpPr>
            <p:cNvPr id="1006" name="Google Shape;1006;p92"/>
            <p:cNvSpPr/>
            <p:nvPr/>
          </p:nvSpPr>
          <p:spPr>
            <a:xfrm>
              <a:off x="3366" y="2777"/>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7" name="Google Shape;1007;p92"/>
            <p:cNvSpPr/>
            <p:nvPr/>
          </p:nvSpPr>
          <p:spPr>
            <a:xfrm>
              <a:off x="3420" y="2537"/>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8" name="Google Shape;1008;p92"/>
            <p:cNvSpPr/>
            <p:nvPr/>
          </p:nvSpPr>
          <p:spPr>
            <a:xfrm>
              <a:off x="4360" y="2262"/>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09" name="Google Shape;1009;p92"/>
            <p:cNvSpPr/>
            <p:nvPr/>
          </p:nvSpPr>
          <p:spPr>
            <a:xfrm>
              <a:off x="4317" y="2585"/>
              <a:ext cx="56" cy="75"/>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0" name="Google Shape;1010;p92"/>
            <p:cNvSpPr/>
            <p:nvPr/>
          </p:nvSpPr>
          <p:spPr>
            <a:xfrm>
              <a:off x="4695" y="2464"/>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1" name="Google Shape;1011;p92"/>
            <p:cNvSpPr/>
            <p:nvPr/>
          </p:nvSpPr>
          <p:spPr>
            <a:xfrm>
              <a:off x="3608" y="2835"/>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2" name="Google Shape;1012;p92"/>
            <p:cNvSpPr/>
            <p:nvPr/>
          </p:nvSpPr>
          <p:spPr>
            <a:xfrm>
              <a:off x="4037" y="3172"/>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3" name="Google Shape;1013;p92"/>
            <p:cNvSpPr/>
            <p:nvPr/>
          </p:nvSpPr>
          <p:spPr>
            <a:xfrm>
              <a:off x="4096" y="3064"/>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4" name="Google Shape;1014;p92"/>
            <p:cNvSpPr/>
            <p:nvPr/>
          </p:nvSpPr>
          <p:spPr>
            <a:xfrm>
              <a:off x="3675" y="2529"/>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5" name="Google Shape;1015;p92"/>
            <p:cNvSpPr/>
            <p:nvPr/>
          </p:nvSpPr>
          <p:spPr>
            <a:xfrm>
              <a:off x="3922" y="3021"/>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6" name="Google Shape;1016;p92"/>
            <p:cNvSpPr/>
            <p:nvPr/>
          </p:nvSpPr>
          <p:spPr>
            <a:xfrm>
              <a:off x="3682" y="2361"/>
              <a:ext cx="56" cy="75"/>
            </a:xfrm>
            <a:prstGeom prst="flowChartConnector">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7" name="Google Shape;1017;p92"/>
            <p:cNvSpPr/>
            <p:nvPr/>
          </p:nvSpPr>
          <p:spPr>
            <a:xfrm>
              <a:off x="4184" y="2114"/>
              <a:ext cx="56" cy="74"/>
            </a:xfrm>
            <a:prstGeom prst="flowChartConnector">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8" name="Google Shape;1018;p92"/>
            <p:cNvSpPr/>
            <p:nvPr/>
          </p:nvSpPr>
          <p:spPr>
            <a:xfrm>
              <a:off x="3975" y="2773"/>
              <a:ext cx="56" cy="75"/>
            </a:xfrm>
            <a:prstGeom prst="flowChartConnector">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9" name="Google Shape;1019;p92"/>
            <p:cNvSpPr/>
            <p:nvPr/>
          </p:nvSpPr>
          <p:spPr>
            <a:xfrm>
              <a:off x="4127" y="2032"/>
              <a:ext cx="686" cy="877"/>
            </a:xfrm>
            <a:custGeom>
              <a:rect b="b" l="l" r="r" t="t"/>
              <a:pathLst>
                <a:path extrusionOk="0" h="1077" w="1101">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20" name="Google Shape;1020;p92"/>
            <p:cNvSpPr/>
            <p:nvPr/>
          </p:nvSpPr>
          <p:spPr>
            <a:xfrm>
              <a:off x="3812" y="2642"/>
              <a:ext cx="573" cy="785"/>
            </a:xfrm>
            <a:custGeom>
              <a:rect b="b" l="l" r="r" t="t"/>
              <a:pathLst>
                <a:path extrusionOk="0" h="965" w="918">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21" name="Google Shape;1021;p92"/>
            <p:cNvSpPr/>
            <p:nvPr/>
          </p:nvSpPr>
          <p:spPr>
            <a:xfrm>
              <a:off x="3302" y="2065"/>
              <a:ext cx="542" cy="954"/>
            </a:xfrm>
            <a:custGeom>
              <a:rect b="b" l="l" r="r" t="t"/>
              <a:pathLst>
                <a:path extrusionOk="0" h="1173" w="869">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1022" name="Google Shape;1022;p92"/>
          <p:cNvSpPr txBox="1"/>
          <p:nvPr/>
        </p:nvSpPr>
        <p:spPr>
          <a:xfrm>
            <a:off x="1463675" y="1897062"/>
            <a:ext cx="14700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Raw Data </a:t>
            </a:r>
            <a:endParaRPr b="0" i="0" sz="1400" u="none" cap="none" strike="noStrike">
              <a:solidFill>
                <a:srgbClr val="000000"/>
              </a:solidFill>
              <a:latin typeface="Arial"/>
              <a:ea typeface="Arial"/>
              <a:cs typeface="Arial"/>
              <a:sym typeface="Arial"/>
            </a:endParaRPr>
          </a:p>
        </p:txBody>
      </p:sp>
      <p:sp>
        <p:nvSpPr>
          <p:cNvPr id="1023" name="Google Shape;1023;p92"/>
          <p:cNvSpPr txBox="1"/>
          <p:nvPr/>
        </p:nvSpPr>
        <p:spPr>
          <a:xfrm>
            <a:off x="5043487" y="1839912"/>
            <a:ext cx="326866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Cluster/Stratified Sample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7" name="Shape 1027"/>
        <p:cNvGrpSpPr/>
        <p:nvPr/>
      </p:nvGrpSpPr>
      <p:grpSpPr>
        <a:xfrm>
          <a:off x="0" y="0"/>
          <a:ext cx="0" cy="0"/>
          <a:chOff x="0" y="0"/>
          <a:chExt cx="0" cy="0"/>
        </a:xfrm>
      </p:grpSpPr>
      <p:sp>
        <p:nvSpPr>
          <p:cNvPr id="1028" name="Google Shape;1028;p9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29" name="Google Shape;1029;p93"/>
          <p:cNvSpPr txBox="1"/>
          <p:nvPr>
            <p:ph type="title"/>
          </p:nvPr>
        </p:nvSpPr>
        <p:spPr>
          <a:xfrm>
            <a:off x="838200" y="228600"/>
            <a:ext cx="71628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Cube Aggregation</a:t>
            </a:r>
            <a:endParaRPr/>
          </a:p>
        </p:txBody>
      </p:sp>
      <p:pic>
        <p:nvPicPr>
          <p:cNvPr id="1030" name="Google Shape;1030;p93"/>
          <p:cNvPicPr preferRelativeResize="0"/>
          <p:nvPr/>
        </p:nvPicPr>
        <p:blipFill rotWithShape="1">
          <a:blip r:embed="rId3">
            <a:alphaModFix/>
          </a:blip>
          <a:srcRect b="0" l="0" r="0" t="0"/>
          <a:stretch/>
        </p:blipFill>
        <p:spPr>
          <a:xfrm>
            <a:off x="533400" y="1524000"/>
            <a:ext cx="7696200" cy="3962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4" name="Shape 1034"/>
        <p:cNvGrpSpPr/>
        <p:nvPr/>
      </p:nvGrpSpPr>
      <p:grpSpPr>
        <a:xfrm>
          <a:off x="0" y="0"/>
          <a:ext cx="0" cy="0"/>
          <a:chOff x="0" y="0"/>
          <a:chExt cx="0" cy="0"/>
        </a:xfrm>
      </p:grpSpPr>
      <p:sp>
        <p:nvSpPr>
          <p:cNvPr id="1035" name="Google Shape;1035;p9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36" name="Google Shape;1036;p94"/>
          <p:cNvSpPr txBox="1"/>
          <p:nvPr>
            <p:ph type="title"/>
          </p:nvPr>
        </p:nvSpPr>
        <p:spPr>
          <a:xfrm>
            <a:off x="838200" y="228600"/>
            <a:ext cx="7162800" cy="68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Cube Aggregation</a:t>
            </a:r>
            <a:endParaRPr/>
          </a:p>
        </p:txBody>
      </p:sp>
      <p:sp>
        <p:nvSpPr>
          <p:cNvPr id="1037" name="Google Shape;1037;p94"/>
          <p:cNvSpPr txBox="1"/>
          <p:nvPr>
            <p:ph idx="1" type="body"/>
          </p:nvPr>
        </p:nvSpPr>
        <p:spPr>
          <a:xfrm>
            <a:off x="-14287" y="1390650"/>
            <a:ext cx="6186487" cy="523875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The lowest level of a </a:t>
            </a:r>
            <a:r>
              <a:rPr b="0" i="0" lang="en-US" sz="1800" u="sng">
                <a:solidFill>
                  <a:schemeClr val="hlink"/>
                </a:solidFill>
                <a:hlinkClick r:id="rId3"/>
              </a:rPr>
              <a:t>data cube </a:t>
            </a:r>
            <a:r>
              <a:rPr b="0" i="0" lang="en-US" sz="1800" u="none">
                <a:solidFill>
                  <a:schemeClr val="dk1"/>
                </a:solidFill>
                <a:latin typeface="Tahoma"/>
                <a:ea typeface="Tahoma"/>
                <a:cs typeface="Tahoma"/>
                <a:sym typeface="Tahoma"/>
              </a:rPr>
              <a:t>(base cuboid)</a:t>
            </a:r>
            <a:endParaRPr/>
          </a:p>
          <a:p>
            <a:pPr indent="-285750" lvl="1" marL="742950" rtl="0" algn="l">
              <a:lnSpc>
                <a:spcPct val="12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The aggregated data for an </a:t>
            </a:r>
            <a:r>
              <a:rPr b="0" i="0" lang="en-US" sz="1800" u="none">
                <a:solidFill>
                  <a:schemeClr val="hlink"/>
                </a:solidFill>
                <a:latin typeface="Tahoma"/>
                <a:ea typeface="Tahoma"/>
                <a:cs typeface="Tahoma"/>
                <a:sym typeface="Tahoma"/>
              </a:rPr>
              <a:t>individual entity of interest</a:t>
            </a:r>
            <a:endParaRPr/>
          </a:p>
          <a:p>
            <a:pPr indent="-285750" lvl="1" marL="742950" rtl="0" algn="l">
              <a:lnSpc>
                <a:spcPct val="12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E.g., a customer in a phone calling data warehouse</a:t>
            </a:r>
            <a:endParaRPr/>
          </a:p>
          <a:p>
            <a:pPr indent="-342900" lvl="0" marL="342900" rtl="0" algn="l">
              <a:lnSpc>
                <a:spcPct val="12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Highest level of a data cube (apex cuboid)</a:t>
            </a:r>
            <a:endParaRPr/>
          </a:p>
          <a:p>
            <a:pPr indent="-342900" lvl="0" marL="342900" rtl="0" algn="l">
              <a:lnSpc>
                <a:spcPct val="12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Multiple levels of aggregation in data cubes</a:t>
            </a:r>
            <a:endParaRPr/>
          </a:p>
          <a:p>
            <a:pPr indent="-285750" lvl="1" marL="742950" rtl="0" algn="l">
              <a:lnSpc>
                <a:spcPct val="12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Further reduce the size of data to deal with</a:t>
            </a:r>
            <a:endParaRPr/>
          </a:p>
          <a:p>
            <a:pPr indent="-342900" lvl="0" marL="342900" rtl="0" algn="l">
              <a:lnSpc>
                <a:spcPct val="12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Reference appropriate levels</a:t>
            </a:r>
            <a:endParaRPr/>
          </a:p>
          <a:p>
            <a:pPr indent="-285750" lvl="1" marL="742950" rtl="0" algn="l">
              <a:lnSpc>
                <a:spcPct val="120000"/>
              </a:lnSpc>
              <a:spcBef>
                <a:spcPts val="360"/>
              </a:spcBef>
              <a:spcAft>
                <a:spcPts val="0"/>
              </a:spcAft>
              <a:buClr>
                <a:schemeClr val="hlink"/>
              </a:buClr>
              <a:buSzPts val="990"/>
              <a:buFont typeface="Noto Sans Symbols"/>
              <a:buChar char="■"/>
            </a:pPr>
            <a:r>
              <a:rPr b="0" i="0" lang="en-US" sz="1800" u="none">
                <a:solidFill>
                  <a:schemeClr val="dk1"/>
                </a:solidFill>
                <a:latin typeface="Tahoma"/>
                <a:ea typeface="Tahoma"/>
                <a:cs typeface="Tahoma"/>
                <a:sym typeface="Tahoma"/>
              </a:rPr>
              <a:t>Use the smallest representation which is enough to solve the task</a:t>
            </a:r>
            <a:endParaRPr/>
          </a:p>
          <a:p>
            <a:pPr indent="-342900" lvl="0" marL="342900" rtl="0" algn="l">
              <a:lnSpc>
                <a:spcPct val="12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Queries regarding aggregated information should be answered using data cube, when possible</a:t>
            </a:r>
            <a:endParaRPr/>
          </a:p>
        </p:txBody>
      </p:sp>
      <p:pic>
        <p:nvPicPr>
          <p:cNvPr id="1038" name="Google Shape;1038;p94"/>
          <p:cNvPicPr preferRelativeResize="0"/>
          <p:nvPr/>
        </p:nvPicPr>
        <p:blipFill rotWithShape="1">
          <a:blip r:embed="rId4">
            <a:alphaModFix/>
          </a:blip>
          <a:srcRect b="0" l="0" r="0" t="0"/>
          <a:stretch/>
        </p:blipFill>
        <p:spPr>
          <a:xfrm>
            <a:off x="6096000" y="1600200"/>
            <a:ext cx="2987675" cy="27241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3" name="Shape 1043"/>
        <p:cNvGrpSpPr/>
        <p:nvPr/>
      </p:nvGrpSpPr>
      <p:grpSpPr>
        <a:xfrm>
          <a:off x="0" y="0"/>
          <a:ext cx="0" cy="0"/>
          <a:chOff x="0" y="0"/>
          <a:chExt cx="0" cy="0"/>
        </a:xfrm>
      </p:grpSpPr>
      <p:sp>
        <p:nvSpPr>
          <p:cNvPr id="1044" name="Google Shape;1044;p95"/>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45" name="Google Shape;1045;p95"/>
          <p:cNvSpPr txBox="1"/>
          <p:nvPr>
            <p:ph type="title"/>
          </p:nvPr>
        </p:nvSpPr>
        <p:spPr>
          <a:xfrm>
            <a:off x="457200" y="463550"/>
            <a:ext cx="8154987" cy="3683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Class Characterization: An Example</a:t>
            </a:r>
            <a:endParaRPr/>
          </a:p>
        </p:txBody>
      </p:sp>
      <p:pic>
        <p:nvPicPr>
          <p:cNvPr id="1046" name="Google Shape;1046;p95"/>
          <p:cNvPicPr preferRelativeResize="0"/>
          <p:nvPr/>
        </p:nvPicPr>
        <p:blipFill rotWithShape="1">
          <a:blip r:embed="rId3">
            <a:alphaModFix/>
          </a:blip>
          <a:srcRect b="0" l="0" r="0" t="0"/>
          <a:stretch/>
        </p:blipFill>
        <p:spPr>
          <a:xfrm>
            <a:off x="838200" y="1447800"/>
            <a:ext cx="7769225" cy="2374900"/>
          </a:xfrm>
          <a:prstGeom prst="rect">
            <a:avLst/>
          </a:prstGeom>
          <a:noFill/>
          <a:ln>
            <a:noFill/>
          </a:ln>
        </p:spPr>
      </p:pic>
      <p:cxnSp>
        <p:nvCxnSpPr>
          <p:cNvPr id="1047" name="Google Shape;1047;p95"/>
          <p:cNvCxnSpPr/>
          <p:nvPr/>
        </p:nvCxnSpPr>
        <p:spPr>
          <a:xfrm>
            <a:off x="19764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48" name="Google Shape;1048;p95"/>
          <p:cNvCxnSpPr/>
          <p:nvPr/>
        </p:nvCxnSpPr>
        <p:spPr>
          <a:xfrm>
            <a:off x="26622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49" name="Google Shape;1049;p95"/>
          <p:cNvCxnSpPr/>
          <p:nvPr/>
        </p:nvCxnSpPr>
        <p:spPr>
          <a:xfrm>
            <a:off x="34242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50" name="Google Shape;1050;p95"/>
          <p:cNvCxnSpPr/>
          <p:nvPr/>
        </p:nvCxnSpPr>
        <p:spPr>
          <a:xfrm>
            <a:off x="47196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51" name="Google Shape;1051;p95"/>
          <p:cNvCxnSpPr/>
          <p:nvPr/>
        </p:nvCxnSpPr>
        <p:spPr>
          <a:xfrm>
            <a:off x="57102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52" name="Google Shape;1052;p95"/>
          <p:cNvCxnSpPr/>
          <p:nvPr/>
        </p:nvCxnSpPr>
        <p:spPr>
          <a:xfrm>
            <a:off x="70818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53" name="Google Shape;1053;p95"/>
          <p:cNvCxnSpPr/>
          <p:nvPr/>
        </p:nvCxnSpPr>
        <p:spPr>
          <a:xfrm>
            <a:off x="79962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54" name="Google Shape;1054;p95"/>
          <p:cNvCxnSpPr/>
          <p:nvPr/>
        </p:nvCxnSpPr>
        <p:spPr>
          <a:xfrm>
            <a:off x="909637" y="1447800"/>
            <a:ext cx="0" cy="2133600"/>
          </a:xfrm>
          <a:prstGeom prst="straightConnector1">
            <a:avLst/>
          </a:prstGeom>
          <a:noFill/>
          <a:ln cap="flat" cmpd="sng" w="9525">
            <a:solidFill>
              <a:schemeClr val="dk1"/>
            </a:solidFill>
            <a:prstDash val="solid"/>
            <a:miter lim="800000"/>
            <a:headEnd len="sm" w="sm" type="none"/>
            <a:tailEnd len="sm" w="sm" type="none"/>
          </a:ln>
        </p:spPr>
      </p:cxnSp>
      <p:cxnSp>
        <p:nvCxnSpPr>
          <p:cNvPr id="1055" name="Google Shape;1055;p95"/>
          <p:cNvCxnSpPr/>
          <p:nvPr/>
        </p:nvCxnSpPr>
        <p:spPr>
          <a:xfrm>
            <a:off x="8605837" y="1447800"/>
            <a:ext cx="0" cy="2133600"/>
          </a:xfrm>
          <a:prstGeom prst="straightConnector1">
            <a:avLst/>
          </a:prstGeom>
          <a:noFill/>
          <a:ln cap="flat" cmpd="sng" w="9525">
            <a:solidFill>
              <a:schemeClr val="dk1"/>
            </a:solidFill>
            <a:prstDash val="solid"/>
            <a:miter lim="800000"/>
            <a:headEnd len="sm" w="sm" type="none"/>
            <a:tailEnd len="sm" w="sm" type="none"/>
          </a:ln>
        </p:spPr>
      </p:cxnSp>
      <p:pic>
        <p:nvPicPr>
          <p:cNvPr id="1056" name="Google Shape;1056;p95"/>
          <p:cNvPicPr preferRelativeResize="0"/>
          <p:nvPr/>
        </p:nvPicPr>
        <p:blipFill rotWithShape="1">
          <a:blip r:embed="rId4">
            <a:alphaModFix/>
          </a:blip>
          <a:srcRect b="0" l="0" r="0" t="0"/>
          <a:stretch/>
        </p:blipFill>
        <p:spPr>
          <a:xfrm>
            <a:off x="1600200" y="3657600"/>
            <a:ext cx="6227762" cy="1358900"/>
          </a:xfrm>
          <a:prstGeom prst="rect">
            <a:avLst/>
          </a:prstGeom>
          <a:noFill/>
          <a:ln>
            <a:noFill/>
          </a:ln>
        </p:spPr>
      </p:pic>
      <p:cxnSp>
        <p:nvCxnSpPr>
          <p:cNvPr id="1057" name="Google Shape;1057;p95"/>
          <p:cNvCxnSpPr/>
          <p:nvPr/>
        </p:nvCxnSpPr>
        <p:spPr>
          <a:xfrm>
            <a:off x="16764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58" name="Google Shape;1058;p95"/>
          <p:cNvCxnSpPr/>
          <p:nvPr/>
        </p:nvCxnSpPr>
        <p:spPr>
          <a:xfrm>
            <a:off x="23622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59" name="Google Shape;1059;p95"/>
          <p:cNvCxnSpPr/>
          <p:nvPr/>
        </p:nvCxnSpPr>
        <p:spPr>
          <a:xfrm>
            <a:off x="30480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60" name="Google Shape;1060;p95"/>
          <p:cNvCxnSpPr/>
          <p:nvPr/>
        </p:nvCxnSpPr>
        <p:spPr>
          <a:xfrm>
            <a:off x="41910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61" name="Google Shape;1061;p95"/>
          <p:cNvCxnSpPr/>
          <p:nvPr/>
        </p:nvCxnSpPr>
        <p:spPr>
          <a:xfrm>
            <a:off x="51816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62" name="Google Shape;1062;p95"/>
          <p:cNvCxnSpPr/>
          <p:nvPr/>
        </p:nvCxnSpPr>
        <p:spPr>
          <a:xfrm>
            <a:off x="61722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63" name="Google Shape;1063;p95"/>
          <p:cNvCxnSpPr/>
          <p:nvPr/>
        </p:nvCxnSpPr>
        <p:spPr>
          <a:xfrm>
            <a:off x="72390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64" name="Google Shape;1064;p95"/>
          <p:cNvCxnSpPr/>
          <p:nvPr/>
        </p:nvCxnSpPr>
        <p:spPr>
          <a:xfrm>
            <a:off x="7848600" y="3657600"/>
            <a:ext cx="0" cy="990600"/>
          </a:xfrm>
          <a:prstGeom prst="straightConnector1">
            <a:avLst/>
          </a:prstGeom>
          <a:noFill/>
          <a:ln cap="flat" cmpd="sng" w="9525">
            <a:solidFill>
              <a:schemeClr val="dk1"/>
            </a:solidFill>
            <a:prstDash val="solid"/>
            <a:miter lim="800000"/>
            <a:headEnd len="sm" w="sm" type="none"/>
            <a:tailEnd len="sm" w="sm" type="none"/>
          </a:ln>
        </p:spPr>
      </p:cxnSp>
      <p:cxnSp>
        <p:nvCxnSpPr>
          <p:cNvPr id="1065" name="Google Shape;1065;p95"/>
          <p:cNvCxnSpPr/>
          <p:nvPr/>
        </p:nvCxnSpPr>
        <p:spPr>
          <a:xfrm>
            <a:off x="1676400" y="3886200"/>
            <a:ext cx="6172200" cy="0"/>
          </a:xfrm>
          <a:prstGeom prst="straightConnector1">
            <a:avLst/>
          </a:prstGeom>
          <a:noFill/>
          <a:ln cap="flat" cmpd="sng" w="9525">
            <a:solidFill>
              <a:schemeClr val="dk1"/>
            </a:solidFill>
            <a:prstDash val="solid"/>
            <a:miter lim="800000"/>
            <a:headEnd len="sm" w="sm" type="none"/>
            <a:tailEnd len="sm" w="sm" type="none"/>
          </a:ln>
        </p:spPr>
      </p:cxnSp>
      <p:pic>
        <p:nvPicPr>
          <p:cNvPr id="1066" name="Google Shape;1066;p95"/>
          <p:cNvPicPr preferRelativeResize="0"/>
          <p:nvPr/>
        </p:nvPicPr>
        <p:blipFill rotWithShape="1">
          <a:blip r:embed="rId5">
            <a:alphaModFix/>
          </a:blip>
          <a:srcRect b="0" l="0" r="0" t="0"/>
          <a:stretch/>
        </p:blipFill>
        <p:spPr>
          <a:xfrm>
            <a:off x="2663825" y="4727575"/>
            <a:ext cx="4321175" cy="1887537"/>
          </a:xfrm>
          <a:prstGeom prst="rect">
            <a:avLst/>
          </a:prstGeom>
          <a:noFill/>
          <a:ln>
            <a:noFill/>
          </a:ln>
        </p:spPr>
      </p:pic>
      <p:cxnSp>
        <p:nvCxnSpPr>
          <p:cNvPr id="1067" name="Google Shape;1067;p95"/>
          <p:cNvCxnSpPr/>
          <p:nvPr/>
        </p:nvCxnSpPr>
        <p:spPr>
          <a:xfrm>
            <a:off x="5029200" y="4724400"/>
            <a:ext cx="0" cy="1600200"/>
          </a:xfrm>
          <a:prstGeom prst="straightConnector1">
            <a:avLst/>
          </a:prstGeom>
          <a:noFill/>
          <a:ln cap="flat" cmpd="sng" w="9525">
            <a:solidFill>
              <a:schemeClr val="dk1"/>
            </a:solidFill>
            <a:prstDash val="solid"/>
            <a:miter lim="800000"/>
            <a:headEnd len="sm" w="sm" type="none"/>
            <a:tailEnd len="sm" w="sm" type="none"/>
          </a:ln>
        </p:spPr>
      </p:cxnSp>
      <p:cxnSp>
        <p:nvCxnSpPr>
          <p:cNvPr id="1068" name="Google Shape;1068;p95"/>
          <p:cNvCxnSpPr/>
          <p:nvPr/>
        </p:nvCxnSpPr>
        <p:spPr>
          <a:xfrm>
            <a:off x="4267200" y="4724400"/>
            <a:ext cx="0" cy="1600200"/>
          </a:xfrm>
          <a:prstGeom prst="straightConnector1">
            <a:avLst/>
          </a:prstGeom>
          <a:noFill/>
          <a:ln cap="flat" cmpd="sng" w="9525">
            <a:solidFill>
              <a:schemeClr val="dk1"/>
            </a:solidFill>
            <a:prstDash val="solid"/>
            <a:miter lim="800000"/>
            <a:headEnd len="sm" w="sm" type="none"/>
            <a:tailEnd len="sm" w="sm" type="none"/>
          </a:ln>
        </p:spPr>
      </p:cxnSp>
      <p:cxnSp>
        <p:nvCxnSpPr>
          <p:cNvPr id="1069" name="Google Shape;1069;p95"/>
          <p:cNvCxnSpPr/>
          <p:nvPr/>
        </p:nvCxnSpPr>
        <p:spPr>
          <a:xfrm>
            <a:off x="6172200" y="4724400"/>
            <a:ext cx="0" cy="1600200"/>
          </a:xfrm>
          <a:prstGeom prst="straightConnector1">
            <a:avLst/>
          </a:prstGeom>
          <a:noFill/>
          <a:ln cap="flat" cmpd="sng" w="9525">
            <a:solidFill>
              <a:schemeClr val="dk1"/>
            </a:solidFill>
            <a:prstDash val="solid"/>
            <a:miter lim="800000"/>
            <a:headEnd len="sm" w="sm" type="none"/>
            <a:tailEnd len="sm" w="sm" type="none"/>
          </a:ln>
        </p:spPr>
      </p:cxnSp>
      <p:cxnSp>
        <p:nvCxnSpPr>
          <p:cNvPr id="1070" name="Google Shape;1070;p95"/>
          <p:cNvCxnSpPr/>
          <p:nvPr/>
        </p:nvCxnSpPr>
        <p:spPr>
          <a:xfrm>
            <a:off x="7010400" y="4724400"/>
            <a:ext cx="0" cy="1600200"/>
          </a:xfrm>
          <a:prstGeom prst="straightConnector1">
            <a:avLst/>
          </a:prstGeom>
          <a:noFill/>
          <a:ln cap="flat" cmpd="sng" w="9525">
            <a:solidFill>
              <a:schemeClr val="dk1"/>
            </a:solidFill>
            <a:prstDash val="solid"/>
            <a:miter lim="800000"/>
            <a:headEnd len="sm" w="sm" type="none"/>
            <a:tailEnd len="sm" w="sm" type="none"/>
          </a:ln>
        </p:spPr>
      </p:cxnSp>
      <p:cxnSp>
        <p:nvCxnSpPr>
          <p:cNvPr id="1071" name="Google Shape;1071;p95"/>
          <p:cNvCxnSpPr/>
          <p:nvPr/>
        </p:nvCxnSpPr>
        <p:spPr>
          <a:xfrm>
            <a:off x="2743200" y="5410200"/>
            <a:ext cx="4267200" cy="0"/>
          </a:xfrm>
          <a:prstGeom prst="straightConnector1">
            <a:avLst/>
          </a:prstGeom>
          <a:noFill/>
          <a:ln cap="flat" cmpd="sng" w="9525">
            <a:solidFill>
              <a:schemeClr val="dk1"/>
            </a:solidFill>
            <a:prstDash val="solid"/>
            <a:miter lim="800000"/>
            <a:headEnd len="sm" w="sm" type="none"/>
            <a:tailEnd len="sm" w="sm" type="none"/>
          </a:ln>
        </p:spPr>
      </p:cxnSp>
      <p:cxnSp>
        <p:nvCxnSpPr>
          <p:cNvPr id="1072" name="Google Shape;1072;p95"/>
          <p:cNvCxnSpPr/>
          <p:nvPr/>
        </p:nvCxnSpPr>
        <p:spPr>
          <a:xfrm>
            <a:off x="2743200" y="4724400"/>
            <a:ext cx="1524000" cy="685800"/>
          </a:xfrm>
          <a:prstGeom prst="straightConnector1">
            <a:avLst/>
          </a:prstGeom>
          <a:noFill/>
          <a:ln cap="flat" cmpd="sng" w="9525">
            <a:solidFill>
              <a:schemeClr val="dk1"/>
            </a:solidFill>
            <a:prstDash val="solid"/>
            <a:miter lim="800000"/>
            <a:headEnd len="sm" w="sm" type="none"/>
            <a:tailEnd len="sm" w="sm" type="none"/>
          </a:ln>
        </p:spPr>
      </p:cxnSp>
      <p:cxnSp>
        <p:nvCxnSpPr>
          <p:cNvPr id="1073" name="Google Shape;1073;p95"/>
          <p:cNvCxnSpPr/>
          <p:nvPr/>
        </p:nvCxnSpPr>
        <p:spPr>
          <a:xfrm>
            <a:off x="2743200" y="5943600"/>
            <a:ext cx="4267200" cy="0"/>
          </a:xfrm>
          <a:prstGeom prst="straightConnector1">
            <a:avLst/>
          </a:prstGeom>
          <a:noFill/>
          <a:ln cap="flat" cmpd="sng" w="9525">
            <a:solidFill>
              <a:schemeClr val="dk1"/>
            </a:solidFill>
            <a:prstDash val="solid"/>
            <a:miter lim="800000"/>
            <a:headEnd len="sm" w="sm" type="none"/>
            <a:tailEnd len="sm" w="sm" type="none"/>
          </a:ln>
        </p:spPr>
      </p:cxnSp>
      <p:cxnSp>
        <p:nvCxnSpPr>
          <p:cNvPr id="1074" name="Google Shape;1074;p95"/>
          <p:cNvCxnSpPr/>
          <p:nvPr/>
        </p:nvCxnSpPr>
        <p:spPr>
          <a:xfrm>
            <a:off x="2743200" y="5638800"/>
            <a:ext cx="4267200" cy="0"/>
          </a:xfrm>
          <a:prstGeom prst="straightConnector1">
            <a:avLst/>
          </a:prstGeom>
          <a:noFill/>
          <a:ln cap="flat" cmpd="sng" w="9525">
            <a:solidFill>
              <a:schemeClr val="dk1"/>
            </a:solidFill>
            <a:prstDash val="solid"/>
            <a:miter lim="800000"/>
            <a:headEnd len="sm" w="sm" type="none"/>
            <a:tailEnd len="sm" w="sm" type="none"/>
          </a:ln>
        </p:spPr>
      </p:cxnSp>
      <p:cxnSp>
        <p:nvCxnSpPr>
          <p:cNvPr id="1075" name="Google Shape;1075;p95"/>
          <p:cNvCxnSpPr/>
          <p:nvPr/>
        </p:nvCxnSpPr>
        <p:spPr>
          <a:xfrm>
            <a:off x="2743200" y="4724400"/>
            <a:ext cx="0" cy="1600200"/>
          </a:xfrm>
          <a:prstGeom prst="straightConnector1">
            <a:avLst/>
          </a:prstGeom>
          <a:noFill/>
          <a:ln cap="flat" cmpd="sng" w="9525">
            <a:solidFill>
              <a:schemeClr val="dk1"/>
            </a:solidFill>
            <a:prstDash val="solid"/>
            <a:miter lim="800000"/>
            <a:headEnd len="sm" w="sm" type="none"/>
            <a:tailEnd len="sm" w="sm" type="none"/>
          </a:ln>
        </p:spPr>
      </p:cxnSp>
      <p:sp>
        <p:nvSpPr>
          <p:cNvPr id="1076" name="Google Shape;1076;p95"/>
          <p:cNvSpPr txBox="1"/>
          <p:nvPr/>
        </p:nvSpPr>
        <p:spPr>
          <a:xfrm>
            <a:off x="228600" y="3810000"/>
            <a:ext cx="1387475" cy="82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Prime Generalized Relation</a:t>
            </a:r>
            <a:endParaRPr b="0" i="0" sz="1400" u="none" cap="none" strike="noStrike">
              <a:solidFill>
                <a:srgbClr val="000000"/>
              </a:solidFill>
              <a:latin typeface="Arial"/>
              <a:ea typeface="Arial"/>
              <a:cs typeface="Arial"/>
              <a:sym typeface="Arial"/>
            </a:endParaRPr>
          </a:p>
        </p:txBody>
      </p:sp>
      <p:sp>
        <p:nvSpPr>
          <p:cNvPr id="1077" name="Google Shape;1077;p95"/>
          <p:cNvSpPr txBox="1"/>
          <p:nvPr/>
        </p:nvSpPr>
        <p:spPr>
          <a:xfrm>
            <a:off x="0" y="1752600"/>
            <a:ext cx="1143000"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Initial Relation</a:t>
            </a:r>
            <a:endParaRPr b="0" i="0" sz="1400" u="none" cap="none" strike="noStrike">
              <a:solidFill>
                <a:srgbClr val="000000"/>
              </a:solidFill>
              <a:latin typeface="Arial"/>
              <a:ea typeface="Arial"/>
              <a:cs typeface="Arial"/>
              <a:sym typeface="Arial"/>
            </a:endParaRPr>
          </a:p>
        </p:txBody>
      </p:sp>
      <p:sp>
        <p:nvSpPr>
          <p:cNvPr id="1078" name="Google Shape;1078;p95"/>
          <p:cNvSpPr txBox="1"/>
          <p:nvPr/>
        </p:nvSpPr>
        <p:spPr>
          <a:xfrm>
            <a:off x="2667000" y="6400800"/>
            <a:ext cx="1676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3" name="Shape 1083"/>
        <p:cNvGrpSpPr/>
        <p:nvPr/>
      </p:nvGrpSpPr>
      <p:grpSpPr>
        <a:xfrm>
          <a:off x="0" y="0"/>
          <a:ext cx="0" cy="0"/>
          <a:chOff x="0" y="0"/>
          <a:chExt cx="0" cy="0"/>
        </a:xfrm>
      </p:grpSpPr>
      <p:sp>
        <p:nvSpPr>
          <p:cNvPr id="1084" name="Google Shape;1084;p96"/>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85" name="Google Shape;1085;p96"/>
          <p:cNvSpPr txBox="1"/>
          <p:nvPr>
            <p:ph type="title"/>
          </p:nvPr>
        </p:nvSpPr>
        <p:spPr>
          <a:xfrm>
            <a:off x="0" y="304800"/>
            <a:ext cx="9144000" cy="7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Basic Principles of Attribute-Oriented Induction</a:t>
            </a:r>
            <a:endParaRPr/>
          </a:p>
        </p:txBody>
      </p:sp>
      <p:sp>
        <p:nvSpPr>
          <p:cNvPr id="1086" name="Google Shape;1086;p96"/>
          <p:cNvSpPr txBox="1"/>
          <p:nvPr>
            <p:ph idx="1" type="body"/>
          </p:nvPr>
        </p:nvSpPr>
        <p:spPr>
          <a:xfrm>
            <a:off x="304800" y="1485900"/>
            <a:ext cx="8496300" cy="51054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Data focusing</a:t>
            </a:r>
            <a:r>
              <a:rPr b="0" i="0" lang="en-US" sz="2400" u="none">
                <a:solidFill>
                  <a:schemeClr val="dk1"/>
                </a:solidFill>
                <a:latin typeface="Tahoma"/>
                <a:ea typeface="Tahoma"/>
                <a:cs typeface="Tahoma"/>
                <a:sym typeface="Tahoma"/>
              </a:rPr>
              <a:t>: task-relevant data, including dimensions, and the result is the </a:t>
            </a:r>
            <a:r>
              <a:rPr b="0" i="1" lang="en-US" sz="2400" u="none">
                <a:solidFill>
                  <a:schemeClr val="dk1"/>
                </a:solidFill>
                <a:latin typeface="Tahoma"/>
                <a:ea typeface="Tahoma"/>
                <a:cs typeface="Tahoma"/>
                <a:sym typeface="Tahoma"/>
              </a:rPr>
              <a:t>initial relation</a:t>
            </a:r>
            <a:endParaRPr b="0" i="0" sz="2400" u="none">
              <a:solidFill>
                <a:schemeClr val="dk1"/>
              </a:solidFill>
              <a:latin typeface="Tahoma"/>
              <a:ea typeface="Tahoma"/>
              <a:cs typeface="Tahoma"/>
              <a:sym typeface="Tahoma"/>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Attribute-removal</a:t>
            </a:r>
            <a:r>
              <a:rPr b="0" i="0" lang="en-US" sz="2400" u="none">
                <a:solidFill>
                  <a:schemeClr val="dk1"/>
                </a:solidFill>
                <a:latin typeface="Tahoma"/>
                <a:ea typeface="Tahoma"/>
                <a:cs typeface="Tahoma"/>
                <a:sym typeface="Tahoma"/>
              </a:rPr>
              <a:t>: remove attribute</a:t>
            </a:r>
            <a:r>
              <a:rPr b="0" i="1" lang="en-US" sz="2400" u="none">
                <a:solidFill>
                  <a:schemeClr val="dk1"/>
                </a:solidFill>
                <a:latin typeface="Tahoma"/>
                <a:ea typeface="Tahoma"/>
                <a:cs typeface="Tahoma"/>
                <a:sym typeface="Tahoma"/>
              </a:rPr>
              <a:t> A </a:t>
            </a:r>
            <a:r>
              <a:rPr b="0" i="0" lang="en-US" sz="2400" u="none">
                <a:solidFill>
                  <a:schemeClr val="dk1"/>
                </a:solidFill>
                <a:latin typeface="Tahoma"/>
                <a:ea typeface="Tahoma"/>
                <a:cs typeface="Tahoma"/>
                <a:sym typeface="Tahoma"/>
              </a:rPr>
              <a:t>if there is a large set of distinct values for </a:t>
            </a:r>
            <a:r>
              <a:rPr b="0" i="1" lang="en-US" sz="2400" u="none">
                <a:solidFill>
                  <a:schemeClr val="dk1"/>
                </a:solidFill>
                <a:latin typeface="Tahoma"/>
                <a:ea typeface="Tahoma"/>
                <a:cs typeface="Tahoma"/>
                <a:sym typeface="Tahoma"/>
              </a:rPr>
              <a:t>A</a:t>
            </a:r>
            <a:r>
              <a:rPr b="0" i="0" lang="en-US" sz="2400" u="none">
                <a:solidFill>
                  <a:schemeClr val="dk1"/>
                </a:solidFill>
                <a:latin typeface="Tahoma"/>
                <a:ea typeface="Tahoma"/>
                <a:cs typeface="Tahoma"/>
                <a:sym typeface="Tahoma"/>
              </a:rPr>
              <a:t> but (1) there is no generalization operator on </a:t>
            </a:r>
            <a:r>
              <a:rPr b="0" i="1" lang="en-US" sz="2400" u="none">
                <a:solidFill>
                  <a:schemeClr val="dk1"/>
                </a:solidFill>
                <a:latin typeface="Tahoma"/>
                <a:ea typeface="Tahoma"/>
                <a:cs typeface="Tahoma"/>
                <a:sym typeface="Tahoma"/>
              </a:rPr>
              <a:t>A</a:t>
            </a:r>
            <a:r>
              <a:rPr b="0" i="0" lang="en-US" sz="2400" u="none">
                <a:solidFill>
                  <a:schemeClr val="dk1"/>
                </a:solidFill>
                <a:latin typeface="Tahoma"/>
                <a:ea typeface="Tahoma"/>
                <a:cs typeface="Tahoma"/>
                <a:sym typeface="Tahoma"/>
              </a:rPr>
              <a:t>, or (2) </a:t>
            </a:r>
            <a:r>
              <a:rPr b="0" i="1" lang="en-US" sz="2400" u="none">
                <a:solidFill>
                  <a:schemeClr val="dk1"/>
                </a:solidFill>
                <a:latin typeface="Tahoma"/>
                <a:ea typeface="Tahoma"/>
                <a:cs typeface="Tahoma"/>
                <a:sym typeface="Tahoma"/>
              </a:rPr>
              <a:t>A</a:t>
            </a:r>
            <a:r>
              <a:rPr b="0" i="0" lang="en-US" sz="2400" u="none">
                <a:solidFill>
                  <a:schemeClr val="dk1"/>
                </a:solidFill>
                <a:latin typeface="Tahoma"/>
                <a:ea typeface="Tahoma"/>
                <a:cs typeface="Tahoma"/>
                <a:sym typeface="Tahoma"/>
              </a:rPr>
              <a:t>’s higher level concepts are expressed in terms of other attributes</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Attribute-generalization</a:t>
            </a:r>
            <a:r>
              <a:rPr b="0" i="0" lang="en-US" sz="2400" u="none">
                <a:solidFill>
                  <a:schemeClr val="dk1"/>
                </a:solidFill>
                <a:latin typeface="Tahoma"/>
                <a:ea typeface="Tahoma"/>
                <a:cs typeface="Tahoma"/>
                <a:sym typeface="Tahoma"/>
              </a:rPr>
              <a:t>: If there is a large set of distinct values for </a:t>
            </a:r>
            <a:r>
              <a:rPr b="0" i="1" lang="en-US" sz="2400" u="none">
                <a:solidFill>
                  <a:schemeClr val="dk1"/>
                </a:solidFill>
                <a:latin typeface="Tahoma"/>
                <a:ea typeface="Tahoma"/>
                <a:cs typeface="Tahoma"/>
                <a:sym typeface="Tahoma"/>
              </a:rPr>
              <a:t>A</a:t>
            </a:r>
            <a:r>
              <a:rPr b="0" i="0" lang="en-US" sz="2400" u="none">
                <a:solidFill>
                  <a:schemeClr val="dk1"/>
                </a:solidFill>
                <a:latin typeface="Tahoma"/>
                <a:ea typeface="Tahoma"/>
                <a:cs typeface="Tahoma"/>
                <a:sym typeface="Tahoma"/>
              </a:rPr>
              <a:t>, and there exists a set of generalization operators on</a:t>
            </a:r>
            <a:r>
              <a:rPr b="0" i="1" lang="en-US" sz="2400" u="none">
                <a:solidFill>
                  <a:schemeClr val="dk1"/>
                </a:solidFill>
                <a:latin typeface="Tahoma"/>
                <a:ea typeface="Tahoma"/>
                <a:cs typeface="Tahoma"/>
                <a:sym typeface="Tahoma"/>
              </a:rPr>
              <a:t> A</a:t>
            </a:r>
            <a:r>
              <a:rPr b="0" i="0" lang="en-US" sz="2400" u="none">
                <a:solidFill>
                  <a:schemeClr val="dk1"/>
                </a:solidFill>
                <a:latin typeface="Tahoma"/>
                <a:ea typeface="Tahoma"/>
                <a:cs typeface="Tahoma"/>
                <a:sym typeface="Tahoma"/>
              </a:rPr>
              <a:t>, then select an operator and generalize</a:t>
            </a:r>
            <a:r>
              <a:rPr b="0" i="1" lang="en-US" sz="2400" u="none">
                <a:solidFill>
                  <a:schemeClr val="dk1"/>
                </a:solidFill>
                <a:latin typeface="Tahoma"/>
                <a:ea typeface="Tahoma"/>
                <a:cs typeface="Tahoma"/>
                <a:sym typeface="Tahoma"/>
              </a:rPr>
              <a:t> A</a:t>
            </a:r>
            <a:r>
              <a:rPr b="0" i="0" lang="en-US" sz="2400" u="none">
                <a:solidFill>
                  <a:schemeClr val="dk1"/>
                </a:solidFill>
                <a:latin typeface="Tahoma"/>
                <a:ea typeface="Tahoma"/>
                <a:cs typeface="Tahoma"/>
                <a:sym typeface="Tahoma"/>
              </a:rPr>
              <a:t> </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Attribute-threshold control</a:t>
            </a:r>
            <a:r>
              <a:rPr b="0" i="0" lang="en-US" sz="2400" u="none">
                <a:solidFill>
                  <a:schemeClr val="dk1"/>
                </a:solidFill>
                <a:latin typeface="Tahoma"/>
                <a:ea typeface="Tahoma"/>
                <a:cs typeface="Tahoma"/>
                <a:sym typeface="Tahoma"/>
              </a:rPr>
              <a:t>: typical 2-8, specified/default</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Generalized relation threshold control</a:t>
            </a:r>
            <a:r>
              <a:rPr b="0" i="0" lang="en-US" sz="2400" u="none">
                <a:solidFill>
                  <a:schemeClr val="dk1"/>
                </a:solidFill>
                <a:latin typeface="Tahoma"/>
                <a:ea typeface="Tahoma"/>
                <a:cs typeface="Tahoma"/>
                <a:sym typeface="Tahoma"/>
              </a:rPr>
              <a:t>: control the final relation/rule size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p2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52" name="Google Shape;152;p25"/>
          <p:cNvSpPr txBox="1"/>
          <p:nvPr>
            <p:ph type="title"/>
          </p:nvPr>
        </p:nvSpPr>
        <p:spPr>
          <a:xfrm>
            <a:off x="1350962" y="457200"/>
            <a:ext cx="6269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Forms of Data Preprocessing</a:t>
            </a:r>
            <a:r>
              <a:rPr b="0" i="0" lang="en-US" sz="3600" u="none">
                <a:solidFill>
                  <a:schemeClr val="dk2"/>
                </a:solidFill>
                <a:latin typeface="Tahoma"/>
                <a:ea typeface="Tahoma"/>
                <a:cs typeface="Tahoma"/>
                <a:sym typeface="Tahoma"/>
              </a:rPr>
              <a:t> </a:t>
            </a:r>
            <a:endParaRPr/>
          </a:p>
        </p:txBody>
      </p:sp>
      <p:pic>
        <p:nvPicPr>
          <p:cNvPr id="153" name="Google Shape;153;p25"/>
          <p:cNvPicPr preferRelativeResize="0"/>
          <p:nvPr/>
        </p:nvPicPr>
        <p:blipFill rotWithShape="1">
          <a:blip r:embed="rId3">
            <a:alphaModFix/>
          </a:blip>
          <a:srcRect b="0" l="0" r="0" t="0"/>
          <a:stretch/>
        </p:blipFill>
        <p:spPr>
          <a:xfrm>
            <a:off x="71437" y="1196975"/>
            <a:ext cx="9053512" cy="52800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1" name="Shape 1091"/>
        <p:cNvGrpSpPr/>
        <p:nvPr/>
      </p:nvGrpSpPr>
      <p:grpSpPr>
        <a:xfrm>
          <a:off x="0" y="0"/>
          <a:ext cx="0" cy="0"/>
          <a:chOff x="0" y="0"/>
          <a:chExt cx="0" cy="0"/>
        </a:xfrm>
      </p:grpSpPr>
      <p:sp>
        <p:nvSpPr>
          <p:cNvPr id="1092" name="Google Shape;1092;p97"/>
          <p:cNvSpPr txBox="1"/>
          <p:nvPr/>
        </p:nvSpPr>
        <p:spPr>
          <a:xfrm>
            <a:off x="7239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93" name="Google Shape;1093;p97"/>
          <p:cNvSpPr txBox="1"/>
          <p:nvPr>
            <p:ph type="title"/>
          </p:nvPr>
        </p:nvSpPr>
        <p:spPr>
          <a:xfrm>
            <a:off x="457200" y="304800"/>
            <a:ext cx="8458200" cy="7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0" i="0" lang="en-US" sz="3200" u="none">
                <a:solidFill>
                  <a:schemeClr val="dk2"/>
                </a:solidFill>
                <a:latin typeface="Tahoma"/>
                <a:ea typeface="Tahoma"/>
                <a:cs typeface="Tahoma"/>
                <a:sym typeface="Tahoma"/>
              </a:rPr>
              <a:t>Attribute-Oriented Induction: Basic Algorithm </a:t>
            </a:r>
            <a:endParaRPr/>
          </a:p>
        </p:txBody>
      </p:sp>
      <p:sp>
        <p:nvSpPr>
          <p:cNvPr id="1094" name="Google Shape;1094;p97"/>
          <p:cNvSpPr txBox="1"/>
          <p:nvPr>
            <p:ph idx="1" type="body"/>
          </p:nvPr>
        </p:nvSpPr>
        <p:spPr>
          <a:xfrm>
            <a:off x="304800" y="1447800"/>
            <a:ext cx="8610600" cy="48768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InitialRel</a:t>
            </a:r>
            <a:r>
              <a:rPr b="0" i="0" lang="en-US" sz="2400" u="none">
                <a:solidFill>
                  <a:schemeClr val="dk1"/>
                </a:solidFill>
                <a:latin typeface="Tahoma"/>
                <a:ea typeface="Tahoma"/>
                <a:cs typeface="Tahoma"/>
                <a:sym typeface="Tahoma"/>
              </a:rPr>
              <a:t>: Query processing of task-relevant data, deriving the </a:t>
            </a:r>
            <a:r>
              <a:rPr b="0" i="1" lang="en-US" sz="2400" u="none">
                <a:solidFill>
                  <a:schemeClr val="dk1"/>
                </a:solidFill>
                <a:latin typeface="Tahoma"/>
                <a:ea typeface="Tahoma"/>
                <a:cs typeface="Tahoma"/>
                <a:sym typeface="Tahoma"/>
              </a:rPr>
              <a:t>initial relation</a:t>
            </a:r>
            <a:r>
              <a:rPr b="0" i="0" lang="en-US" sz="2400" u="none">
                <a:solidFill>
                  <a:schemeClr val="dk1"/>
                </a:solidFill>
                <a:latin typeface="Tahoma"/>
                <a:ea typeface="Tahoma"/>
                <a:cs typeface="Tahoma"/>
                <a:sym typeface="Tahoma"/>
              </a:rPr>
              <a:t>.</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PreGen</a:t>
            </a:r>
            <a:r>
              <a:rPr b="0" i="0" lang="en-US" sz="2400" u="sng">
                <a:solidFill>
                  <a:schemeClr val="dk1"/>
                </a:solidFill>
                <a:latin typeface="Tahoma"/>
                <a:ea typeface="Tahoma"/>
                <a:cs typeface="Tahoma"/>
                <a:sym typeface="Tahoma"/>
              </a:rPr>
              <a:t>:</a:t>
            </a:r>
            <a:r>
              <a:rPr b="0" i="0" lang="en-US" sz="2400" u="none">
                <a:solidFill>
                  <a:schemeClr val="dk1"/>
                </a:solidFill>
                <a:latin typeface="Tahoma"/>
                <a:ea typeface="Tahoma"/>
                <a:cs typeface="Tahoma"/>
                <a:sym typeface="Tahoma"/>
              </a:rPr>
              <a:t>  Based on the analysis of the number of distinct values in each attribute, determine generalization plan for each attribute: removal? or how high to generalize?</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PrimeGen</a:t>
            </a:r>
            <a:r>
              <a:rPr b="0" i="0" lang="en-US" sz="2400" u="none">
                <a:solidFill>
                  <a:schemeClr val="dk1"/>
                </a:solidFill>
                <a:latin typeface="Tahoma"/>
                <a:ea typeface="Tahoma"/>
                <a:cs typeface="Tahoma"/>
                <a:sym typeface="Tahoma"/>
              </a:rPr>
              <a:t>: Based on the PreGen plan, perform generalization to the right level to derive a “prime generalized relation”, accumulating the counts.</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sng">
                <a:solidFill>
                  <a:schemeClr val="hlink"/>
                </a:solidFill>
                <a:latin typeface="Tahoma"/>
                <a:ea typeface="Tahoma"/>
                <a:cs typeface="Tahoma"/>
                <a:sym typeface="Tahoma"/>
              </a:rPr>
              <a:t>Presentation</a:t>
            </a:r>
            <a:r>
              <a:rPr b="0" i="0" lang="en-US" sz="2400" u="none">
                <a:solidFill>
                  <a:schemeClr val="dk1"/>
                </a:solidFill>
                <a:latin typeface="Tahoma"/>
                <a:ea typeface="Tahoma"/>
                <a:cs typeface="Tahoma"/>
                <a:sym typeface="Tahoma"/>
              </a:rPr>
              <a:t>: User interaction: (1) adjust levels by drilling, (2) pivoting, (3) mapping into rules, cross tabs, visualization presentations.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8" name="Shape 1098"/>
        <p:cNvGrpSpPr/>
        <p:nvPr/>
      </p:nvGrpSpPr>
      <p:grpSpPr>
        <a:xfrm>
          <a:off x="0" y="0"/>
          <a:ext cx="0" cy="0"/>
          <a:chOff x="0" y="0"/>
          <a:chExt cx="0" cy="0"/>
        </a:xfrm>
      </p:grpSpPr>
      <p:sp>
        <p:nvSpPr>
          <p:cNvPr id="1099" name="Google Shape;1099;p9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00" name="Google Shape;1100;p98"/>
          <p:cNvSpPr txBox="1"/>
          <p:nvPr>
            <p:ph type="title"/>
          </p:nvPr>
        </p:nvSpPr>
        <p:spPr>
          <a:xfrm>
            <a:off x="685800" y="228600"/>
            <a:ext cx="7696200" cy="762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Heuristic Feature Selection Methods</a:t>
            </a:r>
            <a:endParaRPr/>
          </a:p>
        </p:txBody>
      </p:sp>
      <p:sp>
        <p:nvSpPr>
          <p:cNvPr id="1101" name="Google Shape;1101;p98"/>
          <p:cNvSpPr txBox="1"/>
          <p:nvPr>
            <p:ph idx="1" type="body"/>
          </p:nvPr>
        </p:nvSpPr>
        <p:spPr>
          <a:xfrm>
            <a:off x="381000" y="1447800"/>
            <a:ext cx="8382000" cy="51625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There are </a:t>
            </a:r>
            <a:r>
              <a:rPr b="0" i="1" lang="en-US" sz="2400" u="none">
                <a:solidFill>
                  <a:schemeClr val="dk1"/>
                </a:solidFill>
                <a:latin typeface="Tahoma"/>
                <a:ea typeface="Tahoma"/>
                <a:cs typeface="Tahoma"/>
                <a:sym typeface="Tahoma"/>
              </a:rPr>
              <a:t>2</a:t>
            </a:r>
            <a:r>
              <a:rPr b="0" baseline="30000" i="1" lang="en-US" sz="2400" u="none">
                <a:solidFill>
                  <a:schemeClr val="dk1"/>
                </a:solidFill>
                <a:latin typeface="Tahoma"/>
                <a:ea typeface="Tahoma"/>
                <a:cs typeface="Tahoma"/>
                <a:sym typeface="Tahoma"/>
              </a:rPr>
              <a:t>d</a:t>
            </a:r>
            <a:r>
              <a:rPr b="0" baseline="30000" i="0" lang="en-US" sz="2400" u="none">
                <a:solidFill>
                  <a:schemeClr val="dk1"/>
                </a:solidFill>
                <a:latin typeface="Tahoma"/>
                <a:ea typeface="Tahoma"/>
                <a:cs typeface="Tahoma"/>
                <a:sym typeface="Tahoma"/>
              </a:rPr>
              <a:t> </a:t>
            </a:r>
            <a:r>
              <a:rPr b="0" i="0" lang="en-US" sz="2400" u="none">
                <a:solidFill>
                  <a:schemeClr val="dk1"/>
                </a:solidFill>
                <a:latin typeface="Tahoma"/>
                <a:ea typeface="Tahoma"/>
                <a:cs typeface="Tahoma"/>
                <a:sym typeface="Tahoma"/>
              </a:rPr>
              <a:t>possible sub-features of </a:t>
            </a:r>
            <a:r>
              <a:rPr b="0" i="1" lang="en-US" sz="2400" u="none">
                <a:solidFill>
                  <a:schemeClr val="dk1"/>
                </a:solidFill>
                <a:latin typeface="Tahoma"/>
                <a:ea typeface="Tahoma"/>
                <a:cs typeface="Tahoma"/>
                <a:sym typeface="Tahoma"/>
              </a:rPr>
              <a:t>d</a:t>
            </a:r>
            <a:r>
              <a:rPr b="0" i="0" lang="en-US" sz="2400" u="none">
                <a:solidFill>
                  <a:schemeClr val="dk1"/>
                </a:solidFill>
                <a:latin typeface="Tahoma"/>
                <a:ea typeface="Tahoma"/>
                <a:cs typeface="Tahoma"/>
                <a:sym typeface="Tahoma"/>
              </a:rPr>
              <a:t> features</a:t>
            </a:r>
            <a:endParaRPr/>
          </a:p>
          <a:p>
            <a:pPr indent="-342900" lvl="0" marL="342900" rtl="0" algn="l">
              <a:lnSpc>
                <a:spcPct val="9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Several heuristic feature selection methods:</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Best single features under the feature independence assumption: choose by significance tests</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Best step-wise feature selection: </a:t>
            </a:r>
            <a:endParaRPr/>
          </a:p>
          <a:p>
            <a:pPr indent="-228600" lvl="2" marL="1143000" rtl="0" algn="l">
              <a:lnSpc>
                <a:spcPct val="90000"/>
              </a:lnSpc>
              <a:spcBef>
                <a:spcPts val="480"/>
              </a:spcBef>
              <a:spcAft>
                <a:spcPts val="0"/>
              </a:spcAft>
              <a:buClr>
                <a:schemeClr val="folHlink"/>
              </a:buClr>
              <a:buSzPts val="1200"/>
              <a:buFont typeface="Noto Sans Symbols"/>
              <a:buChar char="■"/>
            </a:pPr>
            <a:r>
              <a:rPr b="0" i="0" lang="en-US" sz="2400" u="none">
                <a:solidFill>
                  <a:schemeClr val="dk1"/>
                </a:solidFill>
                <a:latin typeface="Tahoma"/>
                <a:ea typeface="Tahoma"/>
                <a:cs typeface="Tahoma"/>
                <a:sym typeface="Tahoma"/>
              </a:rPr>
              <a:t>The best single-feature is picked first</a:t>
            </a:r>
            <a:endParaRPr/>
          </a:p>
          <a:p>
            <a:pPr indent="-228600" lvl="2" marL="1143000" rtl="0" algn="l">
              <a:lnSpc>
                <a:spcPct val="90000"/>
              </a:lnSpc>
              <a:spcBef>
                <a:spcPts val="480"/>
              </a:spcBef>
              <a:spcAft>
                <a:spcPts val="0"/>
              </a:spcAft>
              <a:buClr>
                <a:schemeClr val="folHlink"/>
              </a:buClr>
              <a:buSzPts val="1200"/>
              <a:buFont typeface="Noto Sans Symbols"/>
              <a:buChar char="■"/>
            </a:pPr>
            <a:r>
              <a:rPr b="0" i="0" lang="en-US" sz="2400" u="none">
                <a:solidFill>
                  <a:schemeClr val="dk1"/>
                </a:solidFill>
                <a:latin typeface="Tahoma"/>
                <a:ea typeface="Tahoma"/>
                <a:cs typeface="Tahoma"/>
                <a:sym typeface="Tahoma"/>
              </a:rPr>
              <a:t>Then next best feature condition to the first, ...</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Step-wise feature elimination:</a:t>
            </a:r>
            <a:endParaRPr/>
          </a:p>
          <a:p>
            <a:pPr indent="-228600" lvl="2" marL="1143000" rtl="0" algn="l">
              <a:lnSpc>
                <a:spcPct val="90000"/>
              </a:lnSpc>
              <a:spcBef>
                <a:spcPts val="480"/>
              </a:spcBef>
              <a:spcAft>
                <a:spcPts val="0"/>
              </a:spcAft>
              <a:buClr>
                <a:schemeClr val="folHlink"/>
              </a:buClr>
              <a:buSzPts val="1200"/>
              <a:buFont typeface="Noto Sans Symbols"/>
              <a:buChar char="■"/>
            </a:pPr>
            <a:r>
              <a:rPr b="0" i="0" lang="en-US" sz="2400" u="none">
                <a:solidFill>
                  <a:schemeClr val="dk1"/>
                </a:solidFill>
                <a:latin typeface="Tahoma"/>
                <a:ea typeface="Tahoma"/>
                <a:cs typeface="Tahoma"/>
                <a:sym typeface="Tahoma"/>
              </a:rPr>
              <a:t>Repeatedly eliminate the worst feature</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Best combined feature selection and elimination</a:t>
            </a:r>
            <a:endParaRPr/>
          </a:p>
          <a:p>
            <a:pPr indent="-285750" lvl="1" marL="742950" rtl="0" algn="l">
              <a:lnSpc>
                <a:spcPct val="9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Optimal branch and bound:</a:t>
            </a:r>
            <a:endParaRPr/>
          </a:p>
          <a:p>
            <a:pPr indent="-228600" lvl="2" marL="1143000" rtl="0" algn="l">
              <a:lnSpc>
                <a:spcPct val="90000"/>
              </a:lnSpc>
              <a:spcBef>
                <a:spcPts val="480"/>
              </a:spcBef>
              <a:spcAft>
                <a:spcPts val="0"/>
              </a:spcAft>
              <a:buClr>
                <a:schemeClr val="folHlink"/>
              </a:buClr>
              <a:buSzPts val="1200"/>
              <a:buFont typeface="Noto Sans Symbols"/>
              <a:buChar char="■"/>
            </a:pPr>
            <a:r>
              <a:rPr b="0" i="0" lang="en-US" sz="2400" u="none">
                <a:solidFill>
                  <a:schemeClr val="dk1"/>
                </a:solidFill>
                <a:latin typeface="Tahoma"/>
                <a:ea typeface="Tahoma"/>
                <a:cs typeface="Tahoma"/>
                <a:sym typeface="Tahoma"/>
              </a:rPr>
              <a:t>Use feature elimination and backtracking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5" name="Shape 1105"/>
        <p:cNvGrpSpPr/>
        <p:nvPr/>
      </p:nvGrpSpPr>
      <p:grpSpPr>
        <a:xfrm>
          <a:off x="0" y="0"/>
          <a:ext cx="0" cy="0"/>
          <a:chOff x="0" y="0"/>
          <a:chExt cx="0" cy="0"/>
        </a:xfrm>
      </p:grpSpPr>
      <p:sp>
        <p:nvSpPr>
          <p:cNvPr id="1106" name="Google Shape;1106;p9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07" name="Google Shape;1107;p99"/>
          <p:cNvSpPr txBox="1"/>
          <p:nvPr>
            <p:ph type="title"/>
          </p:nvPr>
        </p:nvSpPr>
        <p:spPr>
          <a:xfrm>
            <a:off x="1066800" y="152400"/>
            <a:ext cx="69342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Compression</a:t>
            </a:r>
            <a:endParaRPr/>
          </a:p>
        </p:txBody>
      </p:sp>
      <p:sp>
        <p:nvSpPr>
          <p:cNvPr id="1108" name="Google Shape;1108;p99"/>
          <p:cNvSpPr txBox="1"/>
          <p:nvPr>
            <p:ph idx="1" type="body"/>
          </p:nvPr>
        </p:nvSpPr>
        <p:spPr>
          <a:xfrm>
            <a:off x="304800" y="1371600"/>
            <a:ext cx="8534400" cy="531495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String compression</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There are extensive theories and well-tuned algorithms</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Typically lossless</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But only limited manipulation is possible without expansion</a:t>
            </a:r>
            <a:endParaRPr b="0" i="0" sz="2400" u="none">
              <a:solidFill>
                <a:schemeClr val="dk1"/>
              </a:solidFill>
              <a:latin typeface="Tahoma"/>
              <a:ea typeface="Tahoma"/>
              <a:cs typeface="Tahoma"/>
              <a:sym typeface="Tahoma"/>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Audio/video compression</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Typically lossy compression, with progressive refinement</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Sometimes small fragments of signal can be reconstructed without reconstructing the whole</a:t>
            </a:r>
            <a:endParaRPr/>
          </a:p>
          <a:p>
            <a:pPr indent="-342900" lvl="0" marL="34290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Time sequence is not audio</a:t>
            </a:r>
            <a:endParaRPr/>
          </a:p>
          <a:p>
            <a:pPr indent="-285750" lvl="1" marL="742950" rtl="0" algn="l">
              <a:lnSpc>
                <a:spcPct val="10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Typically short and vary slowly with time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2" name="Shape 1112"/>
        <p:cNvGrpSpPr/>
        <p:nvPr/>
      </p:nvGrpSpPr>
      <p:grpSpPr>
        <a:xfrm>
          <a:off x="0" y="0"/>
          <a:ext cx="0" cy="0"/>
          <a:chOff x="0" y="0"/>
          <a:chExt cx="0" cy="0"/>
        </a:xfrm>
      </p:grpSpPr>
      <p:sp>
        <p:nvSpPr>
          <p:cNvPr id="1113" name="Google Shape;1113;p10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14" name="Google Shape;1114;p100"/>
          <p:cNvSpPr txBox="1"/>
          <p:nvPr>
            <p:ph type="title"/>
          </p:nvPr>
        </p:nvSpPr>
        <p:spPr>
          <a:xfrm>
            <a:off x="1503362" y="381000"/>
            <a:ext cx="5126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Compression</a:t>
            </a:r>
            <a:endParaRPr/>
          </a:p>
        </p:txBody>
      </p:sp>
      <p:sp>
        <p:nvSpPr>
          <p:cNvPr id="1115" name="Google Shape;1115;p100"/>
          <p:cNvSpPr/>
          <p:nvPr/>
        </p:nvSpPr>
        <p:spPr>
          <a:xfrm>
            <a:off x="838200" y="1625600"/>
            <a:ext cx="3446462" cy="2595562"/>
          </a:xfrm>
          <a:prstGeom prst="can">
            <a:avLst>
              <a:gd fmla="val 2500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Original Data</a:t>
            </a:r>
            <a:endParaRPr b="0" i="0" sz="1400" u="none" cap="none" strike="noStrike">
              <a:solidFill>
                <a:srgbClr val="000000"/>
              </a:solidFill>
              <a:latin typeface="Arial"/>
              <a:ea typeface="Arial"/>
              <a:cs typeface="Arial"/>
              <a:sym typeface="Arial"/>
            </a:endParaRPr>
          </a:p>
        </p:txBody>
      </p:sp>
      <p:sp>
        <p:nvSpPr>
          <p:cNvPr id="1116" name="Google Shape;1116;p100"/>
          <p:cNvSpPr/>
          <p:nvPr/>
        </p:nvSpPr>
        <p:spPr>
          <a:xfrm>
            <a:off x="6175375" y="2249487"/>
            <a:ext cx="2182812" cy="1608137"/>
          </a:xfrm>
          <a:prstGeom prst="cube">
            <a:avLst>
              <a:gd fmla="val 25000" name="adj"/>
            </a:avLst>
          </a:prstGeom>
          <a:solidFill>
            <a:srgbClr val="F6E6EA"/>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Compressed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Data</a:t>
            </a:r>
            <a:endParaRPr b="0" i="0" sz="1400" u="none" cap="none" strike="noStrike">
              <a:solidFill>
                <a:srgbClr val="000000"/>
              </a:solidFill>
              <a:latin typeface="Arial"/>
              <a:ea typeface="Arial"/>
              <a:cs typeface="Arial"/>
              <a:sym typeface="Arial"/>
            </a:endParaRPr>
          </a:p>
        </p:txBody>
      </p:sp>
      <p:cxnSp>
        <p:nvCxnSpPr>
          <p:cNvPr id="1117" name="Google Shape;1117;p100"/>
          <p:cNvCxnSpPr/>
          <p:nvPr/>
        </p:nvCxnSpPr>
        <p:spPr>
          <a:xfrm>
            <a:off x="4319587" y="3005137"/>
            <a:ext cx="1838325" cy="0"/>
          </a:xfrm>
          <a:prstGeom prst="straightConnector1">
            <a:avLst/>
          </a:prstGeom>
          <a:noFill/>
          <a:ln cap="flat" cmpd="sng" w="9525">
            <a:solidFill>
              <a:schemeClr val="dk1"/>
            </a:solidFill>
            <a:prstDash val="solid"/>
            <a:miter lim="800000"/>
            <a:headEnd len="sm" w="sm" type="none"/>
            <a:tailEnd len="med" w="med" type="triangle"/>
          </a:ln>
        </p:spPr>
      </p:cxnSp>
      <p:cxnSp>
        <p:nvCxnSpPr>
          <p:cNvPr id="1118" name="Google Shape;1118;p100"/>
          <p:cNvCxnSpPr/>
          <p:nvPr/>
        </p:nvCxnSpPr>
        <p:spPr>
          <a:xfrm rot="10800000">
            <a:off x="4319587" y="3579812"/>
            <a:ext cx="1838325" cy="0"/>
          </a:xfrm>
          <a:prstGeom prst="straightConnector1">
            <a:avLst/>
          </a:prstGeom>
          <a:noFill/>
          <a:ln cap="flat" cmpd="sng" w="9525">
            <a:solidFill>
              <a:schemeClr val="dk1"/>
            </a:solidFill>
            <a:prstDash val="solid"/>
            <a:miter lim="800000"/>
            <a:headEnd len="sm" w="sm" type="none"/>
            <a:tailEnd len="med" w="med" type="triangle"/>
          </a:ln>
        </p:spPr>
      </p:cxnSp>
      <p:sp>
        <p:nvSpPr>
          <p:cNvPr id="1119" name="Google Shape;1119;p100"/>
          <p:cNvSpPr txBox="1"/>
          <p:nvPr/>
        </p:nvSpPr>
        <p:spPr>
          <a:xfrm>
            <a:off x="4637087" y="3665537"/>
            <a:ext cx="11160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lossless</a:t>
            </a:r>
            <a:endParaRPr b="0" i="0" sz="1400" u="none" cap="none" strike="noStrike">
              <a:solidFill>
                <a:srgbClr val="000000"/>
              </a:solidFill>
              <a:latin typeface="Arial"/>
              <a:ea typeface="Arial"/>
              <a:cs typeface="Arial"/>
              <a:sym typeface="Arial"/>
            </a:endParaRPr>
          </a:p>
        </p:txBody>
      </p:sp>
      <p:sp>
        <p:nvSpPr>
          <p:cNvPr id="1120" name="Google Shape;1120;p100"/>
          <p:cNvSpPr/>
          <p:nvPr/>
        </p:nvSpPr>
        <p:spPr>
          <a:xfrm>
            <a:off x="950912" y="4367212"/>
            <a:ext cx="3286125" cy="2184400"/>
          </a:xfrm>
          <a:prstGeom prst="can">
            <a:avLst>
              <a:gd fmla="val 2500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Original 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Approximated </a:t>
            </a:r>
            <a:endParaRPr b="0" i="0" sz="1400" u="none" cap="none" strike="noStrike">
              <a:solidFill>
                <a:srgbClr val="000000"/>
              </a:solidFill>
              <a:latin typeface="Arial"/>
              <a:ea typeface="Arial"/>
              <a:cs typeface="Arial"/>
              <a:sym typeface="Arial"/>
            </a:endParaRPr>
          </a:p>
        </p:txBody>
      </p:sp>
      <p:cxnSp>
        <p:nvCxnSpPr>
          <p:cNvPr id="1121" name="Google Shape;1121;p100"/>
          <p:cNvCxnSpPr/>
          <p:nvPr/>
        </p:nvCxnSpPr>
        <p:spPr>
          <a:xfrm flipH="1">
            <a:off x="4252912" y="3875087"/>
            <a:ext cx="2743200" cy="1806575"/>
          </a:xfrm>
          <a:prstGeom prst="straightConnector1">
            <a:avLst/>
          </a:prstGeom>
          <a:noFill/>
          <a:ln cap="flat" cmpd="sng" w="9525">
            <a:solidFill>
              <a:schemeClr val="dk1"/>
            </a:solidFill>
            <a:prstDash val="solid"/>
            <a:miter lim="800000"/>
            <a:headEnd len="sm" w="sm" type="none"/>
            <a:tailEnd len="med" w="med" type="triangle"/>
          </a:ln>
        </p:spPr>
      </p:cxnSp>
      <p:sp>
        <p:nvSpPr>
          <p:cNvPr id="1122" name="Google Shape;1122;p100"/>
          <p:cNvSpPr txBox="1"/>
          <p:nvPr/>
        </p:nvSpPr>
        <p:spPr>
          <a:xfrm rot="-1800000">
            <a:off x="5227637" y="4783137"/>
            <a:ext cx="8112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lossy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28" name="Google Shape;1128;p101"/>
          <p:cNvSpPr txBox="1"/>
          <p:nvPr>
            <p:ph type="title"/>
          </p:nvPr>
        </p:nvSpPr>
        <p:spPr>
          <a:xfrm>
            <a:off x="914400" y="381000"/>
            <a:ext cx="71628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Transformation </a:t>
            </a:r>
            <a:endParaRPr/>
          </a:p>
        </p:txBody>
      </p:sp>
      <p:sp>
        <p:nvSpPr>
          <p:cNvPr id="1129" name="Google Shape;1129;p101"/>
          <p:cNvSpPr txBox="1"/>
          <p:nvPr>
            <p:ph idx="1" type="body"/>
          </p:nvPr>
        </p:nvSpPr>
        <p:spPr>
          <a:xfrm>
            <a:off x="457200" y="1524000"/>
            <a:ext cx="8229600" cy="4800600"/>
          </a:xfrm>
          <a:prstGeom prst="rect">
            <a:avLst/>
          </a:prstGeom>
          <a:noFill/>
          <a:ln>
            <a:noFill/>
          </a:ln>
        </p:spPr>
        <p:txBody>
          <a:bodyPr anchorCtr="0" anchor="t" bIns="45700" lIns="91425" spcFirstLastPara="1" rIns="91425" wrap="square" tIns="45700">
            <a:noAutofit/>
          </a:bodyPr>
          <a:lstStyle/>
          <a:p>
            <a:pPr indent="-342900" lvl="0" marL="457200" rtl="0" algn="l">
              <a:lnSpc>
                <a:spcPct val="110000"/>
              </a:lnSpc>
              <a:spcBef>
                <a:spcPts val="0"/>
              </a:spcBef>
              <a:spcAft>
                <a:spcPts val="0"/>
              </a:spcAft>
              <a:buSzPts val="1800"/>
              <a:buChar char="■"/>
            </a:pPr>
            <a:r>
              <a:rPr lang="en-US" sz="1800">
                <a:highlight>
                  <a:srgbClr val="FFFFFF"/>
                </a:highlight>
                <a:latin typeface="Roboto"/>
                <a:ea typeface="Roboto"/>
                <a:cs typeface="Roboto"/>
                <a:sym typeface="Roboto"/>
              </a:rPr>
              <a:t>Data transformation is a technique used to </a:t>
            </a:r>
            <a:r>
              <a:rPr b="1" lang="en-US" sz="1800">
                <a:highlight>
                  <a:srgbClr val="FFFFFF"/>
                </a:highlight>
                <a:latin typeface="Roboto"/>
                <a:ea typeface="Roboto"/>
                <a:cs typeface="Roboto"/>
                <a:sym typeface="Roboto"/>
              </a:rPr>
              <a:t>convert the raw data into a suitable format </a:t>
            </a:r>
            <a:r>
              <a:rPr lang="en-US" sz="1800">
                <a:highlight>
                  <a:srgbClr val="FFFFFF"/>
                </a:highlight>
                <a:latin typeface="Roboto"/>
                <a:ea typeface="Roboto"/>
                <a:cs typeface="Roboto"/>
                <a:sym typeface="Roboto"/>
              </a:rPr>
              <a:t>that efficiently eases data mining and retrieves strategic information. </a:t>
            </a:r>
            <a:endParaRPr sz="1800">
              <a:highlight>
                <a:srgbClr val="FFFFFF"/>
              </a:highlight>
              <a:latin typeface="Roboto"/>
              <a:ea typeface="Roboto"/>
              <a:cs typeface="Roboto"/>
              <a:sym typeface="Roboto"/>
            </a:endParaRPr>
          </a:p>
          <a:p>
            <a:pPr indent="0" lvl="0" marL="457200" rtl="0" algn="l">
              <a:lnSpc>
                <a:spcPct val="110000"/>
              </a:lnSpc>
              <a:spcBef>
                <a:spcPts val="0"/>
              </a:spcBef>
              <a:spcAft>
                <a:spcPts val="0"/>
              </a:spcAft>
              <a:buSzPts val="1080"/>
              <a:buNone/>
            </a:pPr>
            <a:r>
              <a:t/>
            </a:r>
            <a:endParaRPr sz="1800">
              <a:highlight>
                <a:srgbClr val="FFFFFF"/>
              </a:highlight>
              <a:latin typeface="Roboto"/>
              <a:ea typeface="Roboto"/>
              <a:cs typeface="Roboto"/>
              <a:sym typeface="Roboto"/>
            </a:endParaRPr>
          </a:p>
          <a:p>
            <a:pPr indent="-342900" lvl="0" marL="457200" rtl="0" algn="l">
              <a:lnSpc>
                <a:spcPct val="110000"/>
              </a:lnSpc>
              <a:spcBef>
                <a:spcPts val="0"/>
              </a:spcBef>
              <a:spcAft>
                <a:spcPts val="0"/>
              </a:spcAft>
              <a:buSzPts val="1800"/>
              <a:buChar char="■"/>
            </a:pPr>
            <a:r>
              <a:rPr lang="en-US" sz="1800">
                <a:highlight>
                  <a:srgbClr val="FFFFFF"/>
                </a:highlight>
                <a:latin typeface="Roboto"/>
                <a:ea typeface="Roboto"/>
                <a:cs typeface="Roboto"/>
                <a:sym typeface="Roboto"/>
              </a:rPr>
              <a:t>Data transformation includes data cleaning techniques and a data reduction technique to convert the data into the appropriate form.</a:t>
            </a:r>
            <a:endParaRPr sz="1800">
              <a:highlight>
                <a:srgbClr val="FFFFFF"/>
              </a:highlight>
              <a:latin typeface="Roboto"/>
              <a:ea typeface="Roboto"/>
              <a:cs typeface="Roboto"/>
              <a:sym typeface="Roboto"/>
            </a:endParaRPr>
          </a:p>
          <a:p>
            <a:pPr indent="0" lvl="0" marL="0" rtl="0" algn="l">
              <a:lnSpc>
                <a:spcPct val="110000"/>
              </a:lnSpc>
              <a:spcBef>
                <a:spcPts val="0"/>
              </a:spcBef>
              <a:spcAft>
                <a:spcPts val="0"/>
              </a:spcAft>
              <a:buSzPts val="1080"/>
              <a:buNone/>
            </a:pPr>
            <a:r>
              <a:t/>
            </a:r>
            <a:endParaRPr sz="1800">
              <a:highlight>
                <a:srgbClr val="FFFFFF"/>
              </a:highlight>
              <a:latin typeface="Roboto"/>
              <a:ea typeface="Roboto"/>
              <a:cs typeface="Roboto"/>
              <a:sym typeface="Roboto"/>
            </a:endParaRPr>
          </a:p>
          <a:p>
            <a:pPr indent="-342900" lvl="0" marL="457200" rtl="0" algn="l">
              <a:lnSpc>
                <a:spcPct val="110000"/>
              </a:lnSpc>
              <a:spcBef>
                <a:spcPts val="0"/>
              </a:spcBef>
              <a:spcAft>
                <a:spcPts val="0"/>
              </a:spcAft>
              <a:buSzPts val="1800"/>
              <a:buFont typeface="Roboto"/>
              <a:buChar char="■"/>
            </a:pPr>
            <a:r>
              <a:rPr lang="en-US" sz="1800">
                <a:highlight>
                  <a:srgbClr val="FFFFFF"/>
                </a:highlight>
                <a:latin typeface="Roboto"/>
                <a:ea typeface="Roboto"/>
                <a:cs typeface="Roboto"/>
                <a:sym typeface="Roboto"/>
              </a:rPr>
              <a:t> Data transformation is an essential data preprocessing technique that must be performed on the data before data mining to provide patterns that are easier to understand.</a:t>
            </a:r>
            <a:endParaRPr sz="1800">
              <a:highlight>
                <a:srgbClr val="FFFFFF"/>
              </a:highlight>
              <a:latin typeface="Roboto"/>
              <a:ea typeface="Roboto"/>
              <a:cs typeface="Roboto"/>
              <a:sym typeface="Roboto"/>
            </a:endParaRPr>
          </a:p>
          <a:p>
            <a:pPr indent="0" lvl="0" marL="457200" rtl="0" algn="l">
              <a:lnSpc>
                <a:spcPct val="110000"/>
              </a:lnSpc>
              <a:spcBef>
                <a:spcPts val="0"/>
              </a:spcBef>
              <a:spcAft>
                <a:spcPts val="0"/>
              </a:spcAft>
              <a:buSzPts val="1080"/>
              <a:buNone/>
            </a:pPr>
            <a:r>
              <a:t/>
            </a:r>
            <a:endParaRPr sz="1800">
              <a:highlight>
                <a:srgbClr val="FFFFFF"/>
              </a:highlight>
              <a:latin typeface="Roboto"/>
              <a:ea typeface="Roboto"/>
              <a:cs typeface="Roboto"/>
              <a:sym typeface="Roboto"/>
            </a:endParaRPr>
          </a:p>
          <a:p>
            <a:pPr indent="-342900" lvl="0" marL="457200" rtl="0" algn="l">
              <a:lnSpc>
                <a:spcPct val="110000"/>
              </a:lnSpc>
              <a:spcBef>
                <a:spcPts val="0"/>
              </a:spcBef>
              <a:spcAft>
                <a:spcPts val="0"/>
              </a:spcAft>
              <a:buSzPts val="1800"/>
              <a:buFont typeface="Roboto"/>
              <a:buChar char="■"/>
            </a:pPr>
            <a:r>
              <a:rPr lang="en-US" sz="1800">
                <a:highlight>
                  <a:srgbClr val="FFFFFF"/>
                </a:highlight>
                <a:latin typeface="Roboto"/>
                <a:ea typeface="Roboto"/>
                <a:cs typeface="Roboto"/>
                <a:sym typeface="Roboto"/>
              </a:rPr>
              <a:t> Data transformation changes the format, structure, or values of the data and converts them into </a:t>
            </a:r>
            <a:r>
              <a:rPr lang="en-US" sz="1800">
                <a:solidFill>
                  <a:schemeClr val="hlink"/>
                </a:solidFill>
                <a:highlight>
                  <a:srgbClr val="FFFFFF"/>
                </a:highlight>
                <a:uFill>
                  <a:noFill/>
                </a:uFill>
                <a:latin typeface="Roboto"/>
                <a:ea typeface="Roboto"/>
                <a:cs typeface="Roboto"/>
                <a:sym typeface="Roboto"/>
                <a:hlinkClick r:id="rId3"/>
              </a:rPr>
              <a:t>clean, usable data</a:t>
            </a:r>
            <a:r>
              <a:rPr lang="en-US" sz="1800">
                <a:highlight>
                  <a:srgbClr val="FFFFFF"/>
                </a:highlight>
                <a:latin typeface="Roboto"/>
                <a:ea typeface="Roboto"/>
                <a:cs typeface="Roboto"/>
                <a:sym typeface="Roboto"/>
              </a:rPr>
              <a:t>. </a:t>
            </a:r>
            <a:endParaRPr sz="1800">
              <a:highlight>
                <a:srgbClr val="FFFFFF"/>
              </a:highlight>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0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35" name="Google Shape;1135;p102"/>
          <p:cNvSpPr txBox="1"/>
          <p:nvPr>
            <p:ph type="title"/>
          </p:nvPr>
        </p:nvSpPr>
        <p:spPr>
          <a:xfrm>
            <a:off x="914400" y="381000"/>
            <a:ext cx="71628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Transformation Techniques </a:t>
            </a:r>
            <a:endParaRPr/>
          </a:p>
        </p:txBody>
      </p:sp>
      <p:sp>
        <p:nvSpPr>
          <p:cNvPr id="1136" name="Google Shape;1136;p102"/>
          <p:cNvSpPr txBox="1"/>
          <p:nvPr>
            <p:ph idx="1" type="body"/>
          </p:nvPr>
        </p:nvSpPr>
        <p:spPr>
          <a:xfrm>
            <a:off x="457200" y="1524000"/>
            <a:ext cx="8229600" cy="4800600"/>
          </a:xfrm>
          <a:prstGeom prst="rect">
            <a:avLst/>
          </a:prstGeom>
          <a:noFill/>
          <a:ln>
            <a:noFill/>
          </a:ln>
        </p:spPr>
        <p:txBody>
          <a:bodyPr anchorCtr="0" anchor="t" bIns="45700" lIns="91425" spcFirstLastPara="1" rIns="91425" wrap="square" tIns="45700">
            <a:noAutofit/>
          </a:bodyPr>
          <a:lstStyle/>
          <a:p>
            <a:pPr indent="-355600" lvl="0" marL="457200" rtl="0" algn="l">
              <a:lnSpc>
                <a:spcPct val="110000"/>
              </a:lnSpc>
              <a:spcBef>
                <a:spcPts val="0"/>
              </a:spcBef>
              <a:spcAft>
                <a:spcPts val="0"/>
              </a:spcAft>
              <a:buClr>
                <a:schemeClr val="dk1"/>
              </a:buClr>
              <a:buSzPts val="2000"/>
              <a:buFont typeface="Tahoma"/>
              <a:buAutoNum type="arabicPeriod"/>
            </a:pPr>
            <a:r>
              <a:rPr lang="en-US" sz="2000"/>
              <a:t>Data </a:t>
            </a:r>
            <a:r>
              <a:rPr b="0" i="0" lang="en-US" sz="2000" u="none">
                <a:solidFill>
                  <a:schemeClr val="dk1"/>
                </a:solidFill>
                <a:latin typeface="Tahoma"/>
                <a:ea typeface="Tahoma"/>
                <a:cs typeface="Tahoma"/>
                <a:sym typeface="Tahoma"/>
              </a:rPr>
              <a:t>Smoothing</a:t>
            </a:r>
            <a:endParaRPr sz="2000"/>
          </a:p>
          <a:p>
            <a:pPr indent="-355600" lvl="0" marL="457200" rtl="0" algn="l">
              <a:lnSpc>
                <a:spcPct val="110000"/>
              </a:lnSpc>
              <a:spcBef>
                <a:spcPts val="0"/>
              </a:spcBef>
              <a:spcAft>
                <a:spcPts val="0"/>
              </a:spcAft>
              <a:buClr>
                <a:schemeClr val="dk1"/>
              </a:buClr>
              <a:buSzPts val="2000"/>
              <a:buFont typeface="Tahoma"/>
              <a:buAutoNum type="arabicPeriod"/>
            </a:pPr>
            <a:r>
              <a:rPr lang="en-US" sz="2000"/>
              <a:t>Data Aggregation</a:t>
            </a:r>
            <a:endParaRPr sz="2000"/>
          </a:p>
          <a:p>
            <a:pPr indent="-355600" lvl="0" marL="457200" rtl="0" algn="l">
              <a:lnSpc>
                <a:spcPct val="110000"/>
              </a:lnSpc>
              <a:spcBef>
                <a:spcPts val="0"/>
              </a:spcBef>
              <a:spcAft>
                <a:spcPts val="0"/>
              </a:spcAft>
              <a:buClr>
                <a:schemeClr val="dk1"/>
              </a:buClr>
              <a:buSzPts val="2000"/>
              <a:buFont typeface="Tahoma"/>
              <a:buAutoNum type="arabicPeriod"/>
            </a:pPr>
            <a:r>
              <a:rPr lang="en-US" sz="2000"/>
              <a:t>Data </a:t>
            </a:r>
            <a:r>
              <a:rPr b="0" i="0" lang="en-US" sz="2000" u="none">
                <a:solidFill>
                  <a:schemeClr val="dk1"/>
                </a:solidFill>
                <a:latin typeface="Tahoma"/>
                <a:ea typeface="Tahoma"/>
                <a:cs typeface="Tahoma"/>
                <a:sym typeface="Tahoma"/>
              </a:rPr>
              <a:t>Generalization: concept hierarchy climbing</a:t>
            </a:r>
            <a:endParaRPr b="0" i="0" sz="2000" u="none">
              <a:solidFill>
                <a:schemeClr val="dk1"/>
              </a:solidFill>
              <a:latin typeface="Tahoma"/>
              <a:ea typeface="Tahoma"/>
              <a:cs typeface="Tahoma"/>
              <a:sym typeface="Tahoma"/>
            </a:endParaRPr>
          </a:p>
          <a:p>
            <a:pPr indent="-355600" lvl="0" marL="457200" rtl="0" algn="l">
              <a:lnSpc>
                <a:spcPct val="110000"/>
              </a:lnSpc>
              <a:spcBef>
                <a:spcPts val="0"/>
              </a:spcBef>
              <a:spcAft>
                <a:spcPts val="0"/>
              </a:spcAft>
              <a:buClr>
                <a:schemeClr val="dk1"/>
              </a:buClr>
              <a:buSzPts val="2000"/>
              <a:buAutoNum type="arabicPeriod"/>
            </a:pPr>
            <a:r>
              <a:rPr lang="en-US" sz="2000"/>
              <a:t> Data </a:t>
            </a:r>
            <a:r>
              <a:rPr b="0" i="0" lang="en-US" sz="2000" u="none">
                <a:solidFill>
                  <a:schemeClr val="dk1"/>
                </a:solidFill>
                <a:latin typeface="Tahoma"/>
                <a:ea typeface="Tahoma"/>
                <a:cs typeface="Tahoma"/>
                <a:sym typeface="Tahoma"/>
              </a:rPr>
              <a:t>Normalization: scaled to fall within a small, specified range</a:t>
            </a:r>
            <a:endParaRPr/>
          </a:p>
          <a:p>
            <a:pPr indent="-285750" lvl="1" marL="742950" rtl="0" algn="l">
              <a:lnSpc>
                <a:spcPct val="11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min-max normalization</a:t>
            </a:r>
            <a:endParaRPr/>
          </a:p>
          <a:p>
            <a:pPr indent="-285750" lvl="1" marL="742950" rtl="0" algn="l">
              <a:lnSpc>
                <a:spcPct val="11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z-score normalization</a:t>
            </a:r>
            <a:endParaRPr/>
          </a:p>
          <a:p>
            <a:pPr indent="-285750" lvl="1" marL="742950" rtl="0" algn="l">
              <a:lnSpc>
                <a:spcPct val="11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normalization by decimal scaling</a:t>
            </a:r>
            <a:endParaRPr/>
          </a:p>
          <a:p>
            <a:pPr indent="-355600" lvl="0" marL="457200" rtl="0" algn="l">
              <a:lnSpc>
                <a:spcPct val="110000"/>
              </a:lnSpc>
              <a:spcBef>
                <a:spcPts val="0"/>
              </a:spcBef>
              <a:spcAft>
                <a:spcPts val="0"/>
              </a:spcAft>
              <a:buClr>
                <a:schemeClr val="dk1"/>
              </a:buClr>
              <a:buSzPts val="2000"/>
              <a:buFont typeface="Tahoma"/>
              <a:buAutoNum type="arabicPeriod"/>
            </a:pPr>
            <a:r>
              <a:rPr b="0" i="0" lang="en-US" sz="2000" u="none">
                <a:solidFill>
                  <a:schemeClr val="dk1"/>
                </a:solidFill>
                <a:latin typeface="Tahoma"/>
                <a:ea typeface="Tahoma"/>
                <a:cs typeface="Tahoma"/>
                <a:sym typeface="Tahoma"/>
              </a:rPr>
              <a:t>Attribute/feature construction</a:t>
            </a:r>
            <a:endParaRPr/>
          </a:p>
          <a:p>
            <a:pPr indent="-285750" lvl="1" marL="742950" rtl="0" algn="l">
              <a:lnSpc>
                <a:spcPct val="11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New attributes constructed from the given ones</a:t>
            </a:r>
            <a:endParaRPr/>
          </a:p>
          <a:p>
            <a:pPr indent="-355600" lvl="0" marL="457200" rtl="0" algn="l">
              <a:lnSpc>
                <a:spcPct val="110000"/>
              </a:lnSpc>
              <a:spcBef>
                <a:spcPts val="0"/>
              </a:spcBef>
              <a:spcAft>
                <a:spcPts val="0"/>
              </a:spcAft>
              <a:buClr>
                <a:schemeClr val="dk1"/>
              </a:buClr>
              <a:buSzPts val="2000"/>
              <a:buFont typeface="Tahoma"/>
              <a:buAutoNum type="arabicPeriod"/>
            </a:pPr>
            <a:r>
              <a:rPr b="0" i="0" lang="en-US" sz="2000" u="none">
                <a:solidFill>
                  <a:schemeClr val="dk1"/>
                </a:solidFill>
                <a:latin typeface="Tahoma"/>
                <a:ea typeface="Tahoma"/>
                <a:cs typeface="Tahoma"/>
                <a:sym typeface="Tahoma"/>
              </a:rPr>
              <a:t>Discretization</a:t>
            </a:r>
            <a:endParaRPr/>
          </a:p>
          <a:p>
            <a:pPr indent="-266700" lvl="0" marL="342900" rtl="0" algn="l">
              <a:lnSpc>
                <a:spcPct val="100000"/>
              </a:lnSpc>
              <a:spcBef>
                <a:spcPts val="400"/>
              </a:spcBef>
              <a:spcAft>
                <a:spcPts val="0"/>
              </a:spcAft>
              <a:buSzPts val="1200"/>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03"/>
          <p:cNvSpPr txBox="1"/>
          <p:nvPr>
            <p:ph type="title"/>
          </p:nvPr>
        </p:nvSpPr>
        <p:spPr>
          <a:xfrm>
            <a:off x="609600" y="0"/>
            <a:ext cx="7793100" cy="609600"/>
          </a:xfrm>
          <a:prstGeom prst="rect">
            <a:avLst/>
          </a:prstGeom>
          <a:noFill/>
          <a:ln>
            <a:noFill/>
          </a:ln>
        </p:spPr>
        <p:txBody>
          <a:bodyPr anchorCtr="0" anchor="b" bIns="45700" lIns="91425" spcFirstLastPara="1" rIns="91425" wrap="square" tIns="45700">
            <a:noAutofit/>
          </a:bodyPr>
          <a:lstStyle/>
          <a:p>
            <a:pPr indent="-419100" lvl="0" marL="457200" rtl="0" algn="ctr">
              <a:lnSpc>
                <a:spcPct val="100000"/>
              </a:lnSpc>
              <a:spcBef>
                <a:spcPts val="0"/>
              </a:spcBef>
              <a:spcAft>
                <a:spcPts val="0"/>
              </a:spcAft>
              <a:buSzPts val="3000"/>
              <a:buAutoNum type="arabicPeriod"/>
            </a:pPr>
            <a:r>
              <a:rPr lang="en-US" sz="3000"/>
              <a:t>Data Smoothing</a:t>
            </a:r>
            <a:endParaRPr sz="3000"/>
          </a:p>
        </p:txBody>
      </p:sp>
      <p:sp>
        <p:nvSpPr>
          <p:cNvPr id="1143" name="Google Shape;1143;p103"/>
          <p:cNvSpPr txBox="1"/>
          <p:nvPr>
            <p:ph idx="1" type="body"/>
          </p:nvPr>
        </p:nvSpPr>
        <p:spPr>
          <a:xfrm>
            <a:off x="304800" y="533400"/>
            <a:ext cx="8382000" cy="50292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1200"/>
              </a:spcBef>
              <a:spcAft>
                <a:spcPts val="0"/>
              </a:spcAft>
              <a:buClr>
                <a:srgbClr val="333333"/>
              </a:buClr>
              <a:buSzPts val="1800"/>
              <a:buFont typeface="Roboto"/>
              <a:buChar char="■"/>
            </a:pPr>
            <a:r>
              <a:rPr lang="en-US" sz="1800">
                <a:solidFill>
                  <a:srgbClr val="333333"/>
                </a:solidFill>
                <a:highlight>
                  <a:srgbClr val="FFFFFF"/>
                </a:highlight>
                <a:latin typeface="Roboto"/>
                <a:ea typeface="Roboto"/>
                <a:cs typeface="Roboto"/>
                <a:sym typeface="Roboto"/>
              </a:rPr>
              <a:t>Data smoothing is a process that is used to remove noise from the dataset using some algorithms.</a:t>
            </a:r>
            <a:endParaRPr sz="1800">
              <a:solidFill>
                <a:srgbClr val="333333"/>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333333"/>
              </a:buClr>
              <a:buSzPts val="1800"/>
              <a:buFont typeface="Roboto"/>
              <a:buChar char="■"/>
            </a:pPr>
            <a:r>
              <a:rPr lang="en-US" sz="1800">
                <a:solidFill>
                  <a:srgbClr val="333333"/>
                </a:solidFill>
                <a:highlight>
                  <a:srgbClr val="FFFFFF"/>
                </a:highlight>
                <a:latin typeface="Roboto"/>
                <a:ea typeface="Roboto"/>
                <a:cs typeface="Roboto"/>
                <a:sym typeface="Roboto"/>
              </a:rPr>
              <a:t>It allows for highlighting important features present in the dataset. It helps in predicting the patterns. </a:t>
            </a:r>
            <a:endParaRPr sz="1800">
              <a:solidFill>
                <a:srgbClr val="333333"/>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333333"/>
              </a:buClr>
              <a:buSzPts val="1800"/>
              <a:buFont typeface="Roboto"/>
              <a:buChar char="■"/>
            </a:pPr>
            <a:r>
              <a:rPr lang="en-US" sz="1800">
                <a:solidFill>
                  <a:srgbClr val="333333"/>
                </a:solidFill>
                <a:highlight>
                  <a:srgbClr val="FFFFFF"/>
                </a:highlight>
                <a:latin typeface="Roboto"/>
                <a:ea typeface="Roboto"/>
                <a:cs typeface="Roboto"/>
                <a:sym typeface="Roboto"/>
              </a:rPr>
              <a:t>When collecting data, it can be manipulated to eliminate or reduce any variance or any other noise form.</a:t>
            </a:r>
            <a:endParaRPr sz="1800">
              <a:solidFill>
                <a:srgbClr val="333333"/>
              </a:solidFill>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rgbClr val="333333"/>
              </a:buClr>
              <a:buSzPts val="1800"/>
              <a:buFont typeface="Roboto"/>
              <a:buChar char="■"/>
            </a:pPr>
            <a:r>
              <a:rPr lang="en-US" sz="1800">
                <a:solidFill>
                  <a:srgbClr val="333333"/>
                </a:solidFill>
                <a:highlight>
                  <a:srgbClr val="FFFFFF"/>
                </a:highlight>
                <a:latin typeface="Roboto"/>
                <a:ea typeface="Roboto"/>
                <a:cs typeface="Roboto"/>
                <a:sym typeface="Roboto"/>
              </a:rPr>
              <a:t> The concept behind data smoothing is that it will be able to identify simple changes to help predict different trends and patterns.</a:t>
            </a:r>
            <a:r>
              <a:rPr lang="en-US" sz="1800">
                <a:solidFill>
                  <a:srgbClr val="333333"/>
                </a:solidFill>
                <a:highlight>
                  <a:srgbClr val="FFFFFF"/>
                </a:highlight>
              </a:rPr>
              <a:t> </a:t>
            </a:r>
            <a:r>
              <a:rPr lang="en-US" sz="1800">
                <a:solidFill>
                  <a:srgbClr val="FF0000"/>
                </a:solidFill>
                <a:highlight>
                  <a:srgbClr val="FFFFFF"/>
                </a:highlight>
              </a:rPr>
              <a:t>This serves as a help to analysts or traders who need to look at a lot of data which can often be difficult to digest for finding patterns that they wouldn't see otherwise.</a:t>
            </a:r>
            <a:endParaRPr sz="1800">
              <a:solidFill>
                <a:srgbClr val="FF0000"/>
              </a:solidFill>
              <a:highlight>
                <a:srgbClr val="FFFFFF"/>
              </a:highlight>
            </a:endParaRPr>
          </a:p>
          <a:p>
            <a:pPr indent="0" lvl="0" marL="0" rtl="0" algn="just">
              <a:lnSpc>
                <a:spcPct val="115000"/>
              </a:lnSpc>
              <a:spcBef>
                <a:spcPts val="1200"/>
              </a:spcBef>
              <a:spcAft>
                <a:spcPts val="0"/>
              </a:spcAft>
              <a:buSzPts val="1080"/>
              <a:buNone/>
            </a:pPr>
            <a:r>
              <a:rPr lang="en-US" sz="1600">
                <a:solidFill>
                  <a:srgbClr val="333333"/>
                </a:solidFill>
                <a:highlight>
                  <a:srgbClr val="FFFFFF"/>
                </a:highlight>
                <a:latin typeface="Roboto"/>
                <a:ea typeface="Roboto"/>
                <a:cs typeface="Roboto"/>
                <a:sym typeface="Roboto"/>
              </a:rPr>
              <a:t>The noise is removed from the data using the techniques such as binning, regression, clustering.</a:t>
            </a:r>
            <a:endParaRPr sz="1600">
              <a:solidFill>
                <a:srgbClr val="333333"/>
              </a:solidFill>
              <a:highlight>
                <a:srgbClr val="FFFFFF"/>
              </a:highlight>
              <a:latin typeface="Roboto"/>
              <a:ea typeface="Roboto"/>
              <a:cs typeface="Roboto"/>
              <a:sym typeface="Roboto"/>
            </a:endParaRPr>
          </a:p>
          <a:p>
            <a:pPr indent="-330200" lvl="0" marL="457200" marR="25400" rtl="0" algn="l">
              <a:lnSpc>
                <a:spcPct val="156250"/>
              </a:lnSpc>
              <a:spcBef>
                <a:spcPts val="1500"/>
              </a:spcBef>
              <a:spcAft>
                <a:spcPts val="0"/>
              </a:spcAft>
              <a:buClr>
                <a:schemeClr val="dk1"/>
              </a:buClr>
              <a:buSzPts val="1600"/>
              <a:buFont typeface="Roboto"/>
              <a:buChar char="○"/>
            </a:pPr>
            <a:r>
              <a:rPr b="1" lang="en-US" sz="1600">
                <a:highlight>
                  <a:srgbClr val="FFFFFF"/>
                </a:highlight>
                <a:latin typeface="Roboto"/>
                <a:ea typeface="Roboto"/>
                <a:cs typeface="Roboto"/>
                <a:sym typeface="Roboto"/>
              </a:rPr>
              <a:t>Binning:</a:t>
            </a:r>
            <a:r>
              <a:rPr lang="en-US" sz="1600">
                <a:highlight>
                  <a:srgbClr val="FFFFFF"/>
                </a:highlight>
                <a:latin typeface="Roboto"/>
                <a:ea typeface="Roboto"/>
                <a:cs typeface="Roboto"/>
                <a:sym typeface="Roboto"/>
              </a:rPr>
              <a:t> This method splits the sorted data into the number of bins and smoothens the data values in each bin considering the neighborhood values around it.</a:t>
            </a:r>
            <a:endParaRPr sz="1600">
              <a:highlight>
                <a:srgbClr val="FFFFFF"/>
              </a:highlight>
              <a:latin typeface="Roboto"/>
              <a:ea typeface="Roboto"/>
              <a:cs typeface="Roboto"/>
              <a:sym typeface="Roboto"/>
            </a:endParaRPr>
          </a:p>
          <a:p>
            <a:pPr indent="-330200" lvl="0" marL="457200" marR="25400" rtl="0" algn="l">
              <a:lnSpc>
                <a:spcPct val="156250"/>
              </a:lnSpc>
              <a:spcBef>
                <a:spcPts val="0"/>
              </a:spcBef>
              <a:spcAft>
                <a:spcPts val="0"/>
              </a:spcAft>
              <a:buClr>
                <a:schemeClr val="dk1"/>
              </a:buClr>
              <a:buSzPts val="1600"/>
              <a:buFont typeface="Roboto"/>
              <a:buChar char="○"/>
            </a:pPr>
            <a:r>
              <a:rPr b="1" lang="en-US" sz="1600">
                <a:highlight>
                  <a:srgbClr val="FFFFFF"/>
                </a:highlight>
                <a:latin typeface="Roboto"/>
                <a:ea typeface="Roboto"/>
                <a:cs typeface="Roboto"/>
                <a:sym typeface="Roboto"/>
              </a:rPr>
              <a:t>Regression:</a:t>
            </a:r>
            <a:r>
              <a:rPr lang="en-US" sz="1600">
                <a:highlight>
                  <a:srgbClr val="FFFFFF"/>
                </a:highlight>
                <a:latin typeface="Roboto"/>
                <a:ea typeface="Roboto"/>
                <a:cs typeface="Roboto"/>
                <a:sym typeface="Roboto"/>
              </a:rPr>
              <a:t> This method identifies the relation among two dependent attributes so that if we have one attribute, it can be used to predict the other attribute.</a:t>
            </a:r>
            <a:endParaRPr sz="1600">
              <a:highlight>
                <a:srgbClr val="FFFFFF"/>
              </a:highlight>
              <a:latin typeface="Roboto"/>
              <a:ea typeface="Roboto"/>
              <a:cs typeface="Roboto"/>
              <a:sym typeface="Roboto"/>
            </a:endParaRPr>
          </a:p>
          <a:p>
            <a:pPr indent="-330200" lvl="0" marL="457200" marR="25400" rtl="0" algn="l">
              <a:lnSpc>
                <a:spcPct val="156250"/>
              </a:lnSpc>
              <a:spcBef>
                <a:spcPts val="0"/>
              </a:spcBef>
              <a:spcAft>
                <a:spcPts val="0"/>
              </a:spcAft>
              <a:buClr>
                <a:schemeClr val="dk1"/>
              </a:buClr>
              <a:buSzPts val="1600"/>
              <a:buFont typeface="Roboto"/>
              <a:buChar char="○"/>
            </a:pPr>
            <a:r>
              <a:rPr b="1" lang="en-US" sz="1600">
                <a:highlight>
                  <a:srgbClr val="FFFFFF"/>
                </a:highlight>
                <a:latin typeface="Roboto"/>
                <a:ea typeface="Roboto"/>
                <a:cs typeface="Roboto"/>
                <a:sym typeface="Roboto"/>
              </a:rPr>
              <a:t>Clustering:</a:t>
            </a:r>
            <a:r>
              <a:rPr lang="en-US" sz="1600">
                <a:highlight>
                  <a:srgbClr val="FFFFFF"/>
                </a:highlight>
                <a:latin typeface="Roboto"/>
                <a:ea typeface="Roboto"/>
                <a:cs typeface="Roboto"/>
                <a:sym typeface="Roboto"/>
              </a:rPr>
              <a:t> This method groups similar data values and form a cluster. The values that lie outside a cluster are known as outliers.</a:t>
            </a:r>
            <a:endParaRPr sz="1600">
              <a:highlight>
                <a:srgbClr val="FFFFFF"/>
              </a:highlight>
              <a:latin typeface="Roboto"/>
              <a:ea typeface="Roboto"/>
              <a:cs typeface="Roboto"/>
              <a:sym typeface="Roboto"/>
            </a:endParaRPr>
          </a:p>
          <a:p>
            <a:pPr indent="-330200" lvl="0" marL="457200" rtl="0" algn="just">
              <a:lnSpc>
                <a:spcPct val="115000"/>
              </a:lnSpc>
              <a:spcBef>
                <a:spcPts val="0"/>
              </a:spcBef>
              <a:spcAft>
                <a:spcPts val="0"/>
              </a:spcAft>
              <a:buClr>
                <a:srgbClr val="FF0000"/>
              </a:buClr>
              <a:buSzPts val="1600"/>
              <a:buChar char="■"/>
            </a:pPr>
            <a:r>
              <a:t/>
            </a:r>
            <a:endParaRPr sz="1600">
              <a:solidFill>
                <a:srgbClr val="FF0000"/>
              </a:solidFill>
              <a:highlight>
                <a:srgbClr val="FFFFFF"/>
              </a:highlight>
            </a:endParaRPr>
          </a:p>
          <a:p>
            <a:pPr indent="0" lvl="0" marL="0" rtl="0" algn="l">
              <a:lnSpc>
                <a:spcPct val="100000"/>
              </a:lnSpc>
              <a:spcBef>
                <a:spcPts val="1200"/>
              </a:spcBef>
              <a:spcAft>
                <a:spcPts val="0"/>
              </a:spcAft>
              <a:buSzPts val="1080"/>
              <a:buNone/>
            </a:pPr>
            <a:r>
              <a:t/>
            </a:r>
            <a:endParaRPr sz="1800"/>
          </a:p>
        </p:txBody>
      </p:sp>
      <p:sp>
        <p:nvSpPr>
          <p:cNvPr id="1144" name="Google Shape;1144;p10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04"/>
          <p:cNvSpPr txBox="1"/>
          <p:nvPr>
            <p:ph type="title"/>
          </p:nvPr>
        </p:nvSpPr>
        <p:spPr>
          <a:xfrm>
            <a:off x="609600" y="474300"/>
            <a:ext cx="7793100" cy="609600"/>
          </a:xfrm>
          <a:prstGeom prst="rect">
            <a:avLst/>
          </a:prstGeom>
          <a:noFill/>
          <a:ln>
            <a:noFill/>
          </a:ln>
        </p:spPr>
        <p:txBody>
          <a:bodyPr anchorCtr="0" anchor="b" bIns="45700" lIns="91425" spcFirstLastPara="1" rIns="91425" wrap="square" tIns="45700">
            <a:noAutofit/>
          </a:bodyPr>
          <a:lstStyle/>
          <a:p>
            <a:pPr indent="0" lvl="0" marL="457200" rtl="0" algn="ctr">
              <a:lnSpc>
                <a:spcPct val="100000"/>
              </a:lnSpc>
              <a:spcBef>
                <a:spcPts val="0"/>
              </a:spcBef>
              <a:spcAft>
                <a:spcPts val="0"/>
              </a:spcAft>
              <a:buSzPts val="1400"/>
              <a:buNone/>
            </a:pPr>
            <a:r>
              <a:rPr lang="en-US" sz="3000"/>
              <a:t>2.    Data Aggregation</a:t>
            </a:r>
            <a:endParaRPr sz="3000"/>
          </a:p>
        </p:txBody>
      </p:sp>
      <p:sp>
        <p:nvSpPr>
          <p:cNvPr id="1151" name="Google Shape;1151;p104"/>
          <p:cNvSpPr txBox="1"/>
          <p:nvPr>
            <p:ph idx="1" type="body"/>
          </p:nvPr>
        </p:nvSpPr>
        <p:spPr>
          <a:xfrm>
            <a:off x="381000" y="1366600"/>
            <a:ext cx="8382000" cy="50292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1200"/>
              </a:spcBef>
              <a:spcAft>
                <a:spcPts val="0"/>
              </a:spcAft>
              <a:buSzPts val="1800"/>
              <a:buFont typeface="Roboto"/>
              <a:buChar char="■"/>
            </a:pPr>
            <a:r>
              <a:rPr lang="en-US" sz="1800">
                <a:highlight>
                  <a:srgbClr val="FFFFFF"/>
                </a:highlight>
                <a:latin typeface="Roboto"/>
                <a:ea typeface="Roboto"/>
                <a:cs typeface="Roboto"/>
                <a:sym typeface="Roboto"/>
              </a:rPr>
              <a:t>Data collection or aggregation is the method of storing and presenting data in a summary format.</a:t>
            </a:r>
            <a:endParaRPr sz="1800">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SzPts val="1800"/>
              <a:buFont typeface="Roboto"/>
              <a:buChar char="■"/>
            </a:pPr>
            <a:r>
              <a:rPr lang="en-US" sz="1800">
                <a:highlight>
                  <a:srgbClr val="FFFFFF"/>
                </a:highlight>
                <a:latin typeface="Roboto"/>
                <a:ea typeface="Roboto"/>
                <a:cs typeface="Roboto"/>
                <a:sym typeface="Roboto"/>
              </a:rPr>
              <a:t>This is a crucial step since the accuracy of data analysis insights is highly dependent on the quantity and quality of the data used.</a:t>
            </a:r>
            <a:endParaRPr sz="1800">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SzPts val="1800"/>
              <a:buFont typeface="Roboto"/>
              <a:buChar char="■"/>
            </a:pPr>
            <a:r>
              <a:rPr lang="en-US" sz="1800">
                <a:highlight>
                  <a:srgbClr val="FFFFFF"/>
                </a:highlight>
                <a:latin typeface="Roboto"/>
                <a:ea typeface="Roboto"/>
                <a:cs typeface="Roboto"/>
                <a:sym typeface="Roboto"/>
              </a:rPr>
              <a:t>Gathering accurate data of high quality and a large enough quantity is necessary to produce relevant results. </a:t>
            </a:r>
            <a:endParaRPr sz="1800">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080"/>
              <a:buNone/>
            </a:pPr>
            <a:r>
              <a:t/>
            </a:r>
            <a:endParaRPr sz="1800">
              <a:highlight>
                <a:srgbClr val="FFFFFF"/>
              </a:highlight>
              <a:latin typeface="Roboto"/>
              <a:ea typeface="Roboto"/>
              <a:cs typeface="Roboto"/>
              <a:sym typeface="Roboto"/>
            </a:endParaRPr>
          </a:p>
        </p:txBody>
      </p:sp>
      <p:sp>
        <p:nvSpPr>
          <p:cNvPr id="1152" name="Google Shape;1152;p10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53" name="Google Shape;1153;p104"/>
          <p:cNvSpPr txBox="1"/>
          <p:nvPr>
            <p:ph idx="1" type="body"/>
          </p:nvPr>
        </p:nvSpPr>
        <p:spPr>
          <a:xfrm>
            <a:off x="304800" y="3581400"/>
            <a:ext cx="8382000" cy="502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080"/>
              <a:buNone/>
            </a:pPr>
            <a:r>
              <a:rPr lang="en-US" sz="1800">
                <a:solidFill>
                  <a:srgbClr val="333333"/>
                </a:solidFill>
                <a:highlight>
                  <a:srgbClr val="FFFFFF"/>
                </a:highlight>
                <a:latin typeface="Roboto"/>
                <a:ea typeface="Roboto"/>
                <a:cs typeface="Roboto"/>
                <a:sym typeface="Roboto"/>
              </a:rPr>
              <a:t>For example, we have a data set of sales reports of an enterprise that has quarterly sales of each year. We can aggregate the data to get the enterprise's annual sales report.</a:t>
            </a:r>
            <a:endParaRPr sz="1800"/>
          </a:p>
        </p:txBody>
      </p:sp>
      <p:pic>
        <p:nvPicPr>
          <p:cNvPr id="1154" name="Google Shape;1154;p104"/>
          <p:cNvPicPr preferRelativeResize="0"/>
          <p:nvPr/>
        </p:nvPicPr>
        <p:blipFill rotWithShape="1">
          <a:blip r:embed="rId3">
            <a:alphaModFix/>
          </a:blip>
          <a:srcRect b="0" l="0" r="0" t="0"/>
          <a:stretch/>
        </p:blipFill>
        <p:spPr>
          <a:xfrm>
            <a:off x="1020325" y="4486650"/>
            <a:ext cx="6667500" cy="2461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9" name="Shape 1159"/>
        <p:cNvGrpSpPr/>
        <p:nvPr/>
      </p:nvGrpSpPr>
      <p:grpSpPr>
        <a:xfrm>
          <a:off x="0" y="0"/>
          <a:ext cx="0" cy="0"/>
          <a:chOff x="0" y="0"/>
          <a:chExt cx="0" cy="0"/>
        </a:xfrm>
      </p:grpSpPr>
      <p:sp>
        <p:nvSpPr>
          <p:cNvPr id="1160" name="Google Shape;1160;p105"/>
          <p:cNvSpPr txBox="1"/>
          <p:nvPr>
            <p:ph type="title"/>
          </p:nvPr>
        </p:nvSpPr>
        <p:spPr>
          <a:xfrm>
            <a:off x="609600" y="381000"/>
            <a:ext cx="77931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sz="3000">
                <a:solidFill>
                  <a:schemeClr val="dk1"/>
                </a:solidFill>
              </a:rPr>
              <a:t>3. </a:t>
            </a:r>
            <a:r>
              <a:rPr lang="en-US" sz="3000">
                <a:solidFill>
                  <a:schemeClr val="dk1"/>
                </a:solidFill>
                <a:highlight>
                  <a:srgbClr val="FFFFFF"/>
                </a:highlight>
                <a:latin typeface="Roboto"/>
                <a:ea typeface="Roboto"/>
                <a:cs typeface="Roboto"/>
                <a:sym typeface="Roboto"/>
              </a:rPr>
              <a:t>Da</a:t>
            </a:r>
            <a:r>
              <a:rPr lang="en-US" sz="3000">
                <a:solidFill>
                  <a:srgbClr val="333333"/>
                </a:solidFill>
                <a:highlight>
                  <a:srgbClr val="FFFFFF"/>
                </a:highlight>
                <a:latin typeface="Roboto"/>
                <a:ea typeface="Roboto"/>
                <a:cs typeface="Roboto"/>
                <a:sym typeface="Roboto"/>
              </a:rPr>
              <a:t>ta Generalization</a:t>
            </a:r>
            <a:endParaRPr sz="3000"/>
          </a:p>
        </p:txBody>
      </p:sp>
      <p:sp>
        <p:nvSpPr>
          <p:cNvPr id="1161" name="Google Shape;1161;p105"/>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120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It converts low-level data attributes to high-level data attributes using concept hierarchy. This conversion from a lower level to a higher conceptual level is useful to get a clearer picture of the data. Data generalization can be divided into two approaches:</a:t>
            </a:r>
            <a:endParaRPr sz="1800">
              <a:highlight>
                <a:srgbClr val="FFFFFF"/>
              </a:highlight>
              <a:latin typeface="Roboto"/>
              <a:ea typeface="Roboto"/>
              <a:cs typeface="Roboto"/>
              <a:sym typeface="Roboto"/>
            </a:endParaRPr>
          </a:p>
          <a:p>
            <a:pPr indent="-342900" lvl="0" marL="457200" marR="25400" rtl="0" algn="l">
              <a:lnSpc>
                <a:spcPct val="156250"/>
              </a:lnSpc>
              <a:spcBef>
                <a:spcPts val="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Data cube process (OLAP) approach.</a:t>
            </a:r>
            <a:endParaRPr sz="1800">
              <a:highlight>
                <a:srgbClr val="FFFFFF"/>
              </a:highlight>
              <a:latin typeface="Roboto"/>
              <a:ea typeface="Roboto"/>
              <a:cs typeface="Roboto"/>
              <a:sym typeface="Roboto"/>
            </a:endParaRPr>
          </a:p>
          <a:p>
            <a:pPr indent="-342900" lvl="0" marL="457200" marR="25400" rtl="0" algn="l">
              <a:lnSpc>
                <a:spcPct val="156250"/>
              </a:lnSpc>
              <a:spcBef>
                <a:spcPts val="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Attribute-oriented induction (AOI) approach.</a:t>
            </a:r>
            <a:endParaRPr sz="1800">
              <a:highlight>
                <a:srgbClr val="FFFFFF"/>
              </a:highlight>
              <a:latin typeface="Roboto"/>
              <a:ea typeface="Roboto"/>
              <a:cs typeface="Roboto"/>
              <a:sym typeface="Roboto"/>
            </a:endParaRPr>
          </a:p>
          <a:p>
            <a:pPr indent="0" lvl="0" marL="457200" rtl="0" algn="just">
              <a:lnSpc>
                <a:spcPct val="115000"/>
              </a:lnSpc>
              <a:spcBef>
                <a:spcPts val="1200"/>
              </a:spcBef>
              <a:spcAft>
                <a:spcPts val="0"/>
              </a:spcAft>
              <a:buSzPts val="1080"/>
              <a:buNone/>
            </a:pPr>
            <a:r>
              <a:t/>
            </a:r>
            <a:endParaRPr sz="1800">
              <a:highlight>
                <a:srgbClr val="FFFFFF"/>
              </a:highlight>
              <a:latin typeface="Roboto"/>
              <a:ea typeface="Roboto"/>
              <a:cs typeface="Roboto"/>
              <a:sym typeface="Roboto"/>
            </a:endParaRPr>
          </a:p>
          <a:p>
            <a:pPr indent="-342900" lvl="0" marL="457200" rtl="0" algn="just">
              <a:lnSpc>
                <a:spcPct val="115000"/>
              </a:lnSpc>
              <a:spcBef>
                <a:spcPts val="120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For example, age data can be in the form of (20, 30) in a dataset. It is transformed into a higher conceptual level into a categorical value (young, old).</a:t>
            </a:r>
            <a:endParaRPr sz="1800">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080"/>
              <a:buNone/>
            </a:pPr>
            <a:r>
              <a:t/>
            </a:r>
            <a:endParaRPr sz="1800"/>
          </a:p>
        </p:txBody>
      </p:sp>
      <p:sp>
        <p:nvSpPr>
          <p:cNvPr id="1162" name="Google Shape;1162;p10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06"/>
          <p:cNvSpPr txBox="1"/>
          <p:nvPr>
            <p:ph type="title"/>
          </p:nvPr>
        </p:nvSpPr>
        <p:spPr>
          <a:xfrm>
            <a:off x="189275" y="990600"/>
            <a:ext cx="89547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sz="3000">
                <a:solidFill>
                  <a:schemeClr val="dk1"/>
                </a:solidFill>
              </a:rPr>
              <a:t>3. </a:t>
            </a:r>
            <a:r>
              <a:rPr lang="en-US" sz="3000">
                <a:solidFill>
                  <a:schemeClr val="dk1"/>
                </a:solidFill>
                <a:highlight>
                  <a:srgbClr val="FFFFFF"/>
                </a:highlight>
                <a:latin typeface="Roboto"/>
                <a:ea typeface="Roboto"/>
                <a:cs typeface="Roboto"/>
                <a:sym typeface="Roboto"/>
              </a:rPr>
              <a:t>Da</a:t>
            </a:r>
            <a:r>
              <a:rPr lang="en-US" sz="3000">
                <a:solidFill>
                  <a:srgbClr val="333333"/>
                </a:solidFill>
                <a:highlight>
                  <a:srgbClr val="FFFFFF"/>
                </a:highlight>
                <a:latin typeface="Roboto"/>
                <a:ea typeface="Roboto"/>
                <a:cs typeface="Roboto"/>
                <a:sym typeface="Roboto"/>
              </a:rPr>
              <a:t>ta Generalization:</a:t>
            </a:r>
            <a:r>
              <a:rPr lang="en-US" sz="3000">
                <a:solidFill>
                  <a:schemeClr val="dk1"/>
                </a:solidFill>
              </a:rPr>
              <a:t>concept hierarchy climbing</a:t>
            </a:r>
            <a:endParaRPr sz="3000">
              <a:solidFill>
                <a:schemeClr val="dk1"/>
              </a:solidFill>
            </a:endParaRPr>
          </a:p>
          <a:p>
            <a:pPr indent="0" lvl="0" marL="0" rtl="0" algn="ctr">
              <a:lnSpc>
                <a:spcPct val="100000"/>
              </a:lnSpc>
              <a:spcBef>
                <a:spcPts val="0"/>
              </a:spcBef>
              <a:spcAft>
                <a:spcPts val="0"/>
              </a:spcAft>
              <a:buSzPts val="1400"/>
              <a:buNone/>
            </a:pPr>
            <a:r>
              <a:t/>
            </a:r>
            <a:endParaRPr sz="3000">
              <a:solidFill>
                <a:srgbClr val="333333"/>
              </a:solidFill>
              <a:highlight>
                <a:srgbClr val="FFFFFF"/>
              </a:highlight>
              <a:latin typeface="Roboto"/>
              <a:ea typeface="Roboto"/>
              <a:cs typeface="Roboto"/>
              <a:sym typeface="Roboto"/>
            </a:endParaRPr>
          </a:p>
        </p:txBody>
      </p:sp>
      <p:sp>
        <p:nvSpPr>
          <p:cNvPr id="1169" name="Google Shape;1169;p106"/>
          <p:cNvSpPr txBox="1"/>
          <p:nvPr>
            <p:ph idx="1" type="body"/>
          </p:nvPr>
        </p:nvSpPr>
        <p:spPr>
          <a:xfrm>
            <a:off x="304800" y="1447800"/>
            <a:ext cx="8382000" cy="50292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120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It converts low-level data attributes to high-level data attributes using concept hierarchy. </a:t>
            </a:r>
            <a:endParaRPr sz="1800">
              <a:highlight>
                <a:srgbClr val="FFFFFF"/>
              </a:highlight>
              <a:latin typeface="Roboto"/>
              <a:ea typeface="Roboto"/>
              <a:cs typeface="Roboto"/>
              <a:sym typeface="Roboto"/>
            </a:endParaRPr>
          </a:p>
          <a:p>
            <a:pPr indent="-342900" lvl="0" marL="457200" rtl="0" algn="just">
              <a:lnSpc>
                <a:spcPct val="115000"/>
              </a:lnSpc>
              <a:spcBef>
                <a:spcPts val="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This conversion from a lower level to a higher conceptual level is useful to get a clearer picture of the data. </a:t>
            </a:r>
            <a:endParaRPr sz="1800">
              <a:highlight>
                <a:srgbClr val="FFFFFF"/>
              </a:highlight>
              <a:latin typeface="Roboto"/>
              <a:ea typeface="Roboto"/>
              <a:cs typeface="Roboto"/>
              <a:sym typeface="Roboto"/>
            </a:endParaRPr>
          </a:p>
          <a:p>
            <a:pPr indent="0" lvl="0" marL="457200" rtl="0" algn="just">
              <a:lnSpc>
                <a:spcPct val="115000"/>
              </a:lnSpc>
              <a:spcBef>
                <a:spcPts val="1200"/>
              </a:spcBef>
              <a:spcAft>
                <a:spcPts val="0"/>
              </a:spcAft>
              <a:buSzPts val="1080"/>
              <a:buNone/>
            </a:pPr>
            <a:r>
              <a:t/>
            </a:r>
            <a:endParaRPr sz="1800">
              <a:highlight>
                <a:srgbClr val="FFFFFF"/>
              </a:highlight>
              <a:latin typeface="Roboto"/>
              <a:ea typeface="Roboto"/>
              <a:cs typeface="Roboto"/>
              <a:sym typeface="Roboto"/>
            </a:endParaRPr>
          </a:p>
          <a:p>
            <a:pPr indent="-342900" lvl="0" marL="457200" rtl="0" algn="just">
              <a:lnSpc>
                <a:spcPct val="115000"/>
              </a:lnSpc>
              <a:spcBef>
                <a:spcPts val="120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Data generalization can be divided into two approaches:</a:t>
            </a:r>
            <a:endParaRPr sz="1800">
              <a:highlight>
                <a:srgbClr val="FFFFFF"/>
              </a:highlight>
              <a:latin typeface="Roboto"/>
              <a:ea typeface="Roboto"/>
              <a:cs typeface="Roboto"/>
              <a:sym typeface="Roboto"/>
            </a:endParaRPr>
          </a:p>
          <a:p>
            <a:pPr indent="-342900" lvl="0" marL="457200" marR="25400" rtl="0" algn="l">
              <a:lnSpc>
                <a:spcPct val="156250"/>
              </a:lnSpc>
              <a:spcBef>
                <a:spcPts val="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Data cube process (OLAP) approach.</a:t>
            </a:r>
            <a:endParaRPr sz="1800">
              <a:highlight>
                <a:srgbClr val="FFFFFF"/>
              </a:highlight>
              <a:latin typeface="Roboto"/>
              <a:ea typeface="Roboto"/>
              <a:cs typeface="Roboto"/>
              <a:sym typeface="Roboto"/>
            </a:endParaRPr>
          </a:p>
          <a:p>
            <a:pPr indent="-342900" lvl="0" marL="457200" marR="25400" rtl="0" algn="l">
              <a:lnSpc>
                <a:spcPct val="156250"/>
              </a:lnSpc>
              <a:spcBef>
                <a:spcPts val="0"/>
              </a:spcBef>
              <a:spcAft>
                <a:spcPts val="0"/>
              </a:spcAft>
              <a:buClr>
                <a:schemeClr val="dk1"/>
              </a:buClr>
              <a:buSzPts val="1800"/>
              <a:buFont typeface="Roboto"/>
              <a:buChar char="○"/>
            </a:pPr>
            <a:r>
              <a:rPr lang="en-US" sz="1800">
                <a:highlight>
                  <a:srgbClr val="FFFFFF"/>
                </a:highlight>
                <a:latin typeface="Roboto"/>
                <a:ea typeface="Roboto"/>
                <a:cs typeface="Roboto"/>
                <a:sym typeface="Roboto"/>
              </a:rPr>
              <a:t>Attribute-oriented induction (AOI) approach.</a:t>
            </a:r>
            <a:endParaRPr sz="1800">
              <a:highlight>
                <a:srgbClr val="FFFFFF"/>
              </a:highlight>
              <a:latin typeface="Roboto"/>
              <a:ea typeface="Roboto"/>
              <a:cs typeface="Roboto"/>
              <a:sym typeface="Roboto"/>
            </a:endParaRPr>
          </a:p>
          <a:p>
            <a:pPr indent="0" lvl="0" marL="0" rtl="0" algn="just">
              <a:lnSpc>
                <a:spcPct val="115000"/>
              </a:lnSpc>
              <a:spcBef>
                <a:spcPts val="1200"/>
              </a:spcBef>
              <a:spcAft>
                <a:spcPts val="0"/>
              </a:spcAft>
              <a:buSzPts val="1080"/>
              <a:buNone/>
            </a:pPr>
            <a:r>
              <a:rPr lang="en-US" sz="1800">
                <a:highlight>
                  <a:srgbClr val="FFFFFF"/>
                </a:highlight>
                <a:latin typeface="Roboto"/>
                <a:ea typeface="Roboto"/>
                <a:cs typeface="Roboto"/>
                <a:sym typeface="Roboto"/>
              </a:rPr>
              <a:t>For example, age data can be in the form of (20, 30) in a dataset. It is transformed into a higher conceptual level into a categorical value (young, old).</a:t>
            </a:r>
            <a:endParaRPr sz="1800">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080"/>
              <a:buNone/>
            </a:pPr>
            <a:r>
              <a:t/>
            </a:r>
            <a:endParaRPr sz="1800"/>
          </a:p>
        </p:txBody>
      </p:sp>
      <p:sp>
        <p:nvSpPr>
          <p:cNvPr id="1170" name="Google Shape;1170;p10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59" name="Google Shape;159;p26"/>
          <p:cNvSpPr txBox="1"/>
          <p:nvPr>
            <p:ph type="title"/>
          </p:nvPr>
        </p:nvSpPr>
        <p:spPr>
          <a:xfrm>
            <a:off x="762000" y="228600"/>
            <a:ext cx="7467600" cy="9144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Preprocessing</a:t>
            </a:r>
            <a:endParaRPr/>
          </a:p>
        </p:txBody>
      </p:sp>
      <p:sp>
        <p:nvSpPr>
          <p:cNvPr id="160" name="Google Shape;160;p26"/>
          <p:cNvSpPr txBox="1"/>
          <p:nvPr>
            <p:ph idx="1" type="body"/>
          </p:nvPr>
        </p:nvSpPr>
        <p:spPr>
          <a:xfrm>
            <a:off x="533400" y="1600200"/>
            <a:ext cx="8229600" cy="4724400"/>
          </a:xfrm>
          <a:prstGeom prst="rect">
            <a:avLst/>
          </a:prstGeom>
          <a:noFill/>
          <a:ln>
            <a:noFill/>
          </a:ln>
        </p:spPr>
        <p:txBody>
          <a:bodyPr anchorCtr="0" anchor="t" bIns="46025" lIns="92075" spcFirstLastPara="1" rIns="92075" wrap="square" tIns="46025">
            <a:noAutofit/>
          </a:bodyPr>
          <a:lstStyle/>
          <a:p>
            <a:pPr indent="-342900" lvl="0" marL="342900" rtl="0" algn="l">
              <a:lnSpc>
                <a:spcPct val="14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Why preprocess the data?</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hlink"/>
                </a:solidFill>
                <a:latin typeface="Tahoma"/>
                <a:ea typeface="Tahoma"/>
                <a:cs typeface="Tahoma"/>
                <a:sym typeface="Tahoma"/>
              </a:rPr>
              <a:t>Data cleaning </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integration and transformation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Data reduction</a:t>
            </a:r>
            <a:endParaRPr b="0" i="0" sz="2800" u="none">
              <a:solidFill>
                <a:schemeClr val="hlink"/>
              </a:solidFill>
              <a:latin typeface="Tahoma"/>
              <a:ea typeface="Tahoma"/>
              <a:cs typeface="Tahoma"/>
              <a:sym typeface="Tahoma"/>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Discretization and concept hierarchy generation</a:t>
            </a:r>
            <a:endParaRPr/>
          </a:p>
          <a:p>
            <a:pPr indent="-342900" lvl="0" marL="342900" rtl="0" algn="l">
              <a:lnSpc>
                <a:spcPct val="14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Summary</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0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76" name="Google Shape;1176;p107"/>
          <p:cNvSpPr txBox="1"/>
          <p:nvPr>
            <p:ph type="title"/>
          </p:nvPr>
        </p:nvSpPr>
        <p:spPr>
          <a:xfrm>
            <a:off x="17450" y="304800"/>
            <a:ext cx="9282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lang="en-US"/>
              <a:t>4. </a:t>
            </a:r>
            <a:r>
              <a:rPr b="0" i="0" lang="en-US" sz="3600" u="none">
                <a:solidFill>
                  <a:schemeClr val="dk2"/>
                </a:solidFill>
                <a:latin typeface="Tahoma"/>
                <a:ea typeface="Tahoma"/>
                <a:cs typeface="Tahoma"/>
                <a:sym typeface="Tahoma"/>
              </a:rPr>
              <a:t> Normalization</a:t>
            </a:r>
            <a:endParaRPr b="0" i="0" sz="3600" u="none">
              <a:solidFill>
                <a:schemeClr val="dk2"/>
              </a:solidFill>
              <a:latin typeface="Tahoma"/>
              <a:ea typeface="Tahoma"/>
              <a:cs typeface="Tahoma"/>
              <a:sym typeface="Tahoma"/>
            </a:endParaRPr>
          </a:p>
          <a:p>
            <a:pPr indent="0" lvl="0" marL="0" rtl="0" algn="ctr">
              <a:lnSpc>
                <a:spcPct val="100000"/>
              </a:lnSpc>
              <a:spcBef>
                <a:spcPts val="0"/>
              </a:spcBef>
              <a:spcAft>
                <a:spcPts val="0"/>
              </a:spcAft>
              <a:buClr>
                <a:schemeClr val="dk2"/>
              </a:buClr>
              <a:buSzPts val="3600"/>
              <a:buFont typeface="Tahoma"/>
              <a:buNone/>
            </a:pPr>
            <a:r>
              <a:rPr lang="en-US" sz="2000">
                <a:solidFill>
                  <a:schemeClr val="dk1"/>
                </a:solidFill>
              </a:rPr>
              <a:t>(data scaled to fall within a small, specified range)</a:t>
            </a:r>
            <a:endParaRPr/>
          </a:p>
        </p:txBody>
      </p:sp>
      <p:sp>
        <p:nvSpPr>
          <p:cNvPr id="1177" name="Google Shape;1177;p107"/>
          <p:cNvSpPr txBox="1"/>
          <p:nvPr>
            <p:ph idx="1" type="body"/>
          </p:nvPr>
        </p:nvSpPr>
        <p:spPr>
          <a:xfrm>
            <a:off x="417512" y="1304925"/>
            <a:ext cx="83058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Min-max normalization:</a:t>
            </a:r>
            <a:endParaRPr/>
          </a:p>
          <a:p>
            <a:pPr indent="-285750" lvl="1" marL="742950" rtl="0" algn="l">
              <a:lnSpc>
                <a:spcPct val="12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Ex.  Let income range $12,000 to $98,000 normalized to [0.0, 1.0].  Then $73,600 is mapped to  </a:t>
            </a:r>
            <a:endParaRPr/>
          </a:p>
          <a:p>
            <a:pPr indent="-266700" lvl="0" marL="342900" rtl="0" algn="l">
              <a:lnSpc>
                <a:spcPct val="100000"/>
              </a:lnSpc>
              <a:spcBef>
                <a:spcPts val="400"/>
              </a:spcBef>
              <a:spcAft>
                <a:spcPts val="0"/>
              </a:spcAft>
              <a:buSzPts val="1200"/>
              <a:buNone/>
            </a:pPr>
            <a:r>
              <a:t/>
            </a:r>
            <a:endParaRPr b="0" i="0" sz="2000" u="none">
              <a:solidFill>
                <a:schemeClr val="dk1"/>
              </a:solidFill>
              <a:latin typeface="Tahoma"/>
              <a:ea typeface="Tahoma"/>
              <a:cs typeface="Tahoma"/>
              <a:sym typeface="Tahoma"/>
            </a:endParaRPr>
          </a:p>
        </p:txBody>
      </p:sp>
      <p:pic>
        <p:nvPicPr>
          <p:cNvPr id="1178" name="Google Shape;1178;p107"/>
          <p:cNvPicPr preferRelativeResize="0"/>
          <p:nvPr>
            <p:ph idx="1" type="body"/>
          </p:nvPr>
        </p:nvPicPr>
        <p:blipFill rotWithShape="1">
          <a:blip r:embed="rId3">
            <a:alphaModFix/>
          </a:blip>
          <a:srcRect b="0" l="0" r="0" t="0"/>
          <a:stretch/>
        </p:blipFill>
        <p:spPr>
          <a:xfrm>
            <a:off x="5105400" y="2971800"/>
            <a:ext cx="2514600" cy="474662"/>
          </a:xfrm>
          <a:prstGeom prst="rect">
            <a:avLst/>
          </a:prstGeom>
          <a:noFill/>
          <a:ln>
            <a:noFill/>
          </a:ln>
        </p:spPr>
      </p:pic>
      <p:pic>
        <p:nvPicPr>
          <p:cNvPr id="1179" name="Google Shape;1179;p107"/>
          <p:cNvPicPr preferRelativeResize="0"/>
          <p:nvPr/>
        </p:nvPicPr>
        <p:blipFill rotWithShape="1">
          <a:blip r:embed="rId4">
            <a:alphaModFix/>
          </a:blip>
          <a:srcRect b="0" l="0" r="0" t="0"/>
          <a:stretch/>
        </p:blipFill>
        <p:spPr>
          <a:xfrm>
            <a:off x="4514850" y="3321050"/>
            <a:ext cx="112712" cy="214312"/>
          </a:xfrm>
          <a:prstGeom prst="rect">
            <a:avLst/>
          </a:prstGeom>
          <a:noFill/>
          <a:ln>
            <a:noFill/>
          </a:ln>
        </p:spPr>
      </p:pic>
      <p:pic>
        <p:nvPicPr>
          <p:cNvPr id="1180" name="Google Shape;1180;p107"/>
          <p:cNvPicPr preferRelativeResize="0"/>
          <p:nvPr/>
        </p:nvPicPr>
        <p:blipFill rotWithShape="1">
          <a:blip r:embed="rId5">
            <a:alphaModFix/>
          </a:blip>
          <a:srcRect b="0" l="0" r="0" t="0"/>
          <a:stretch/>
        </p:blipFill>
        <p:spPr>
          <a:xfrm>
            <a:off x="641350" y="1809750"/>
            <a:ext cx="7743825" cy="1790700"/>
          </a:xfrm>
          <a:prstGeom prst="rect">
            <a:avLst/>
          </a:prstGeom>
          <a:noFill/>
          <a:ln>
            <a:noFill/>
          </a:ln>
        </p:spPr>
      </p:pic>
      <p:pic>
        <p:nvPicPr>
          <p:cNvPr id="1181" name="Google Shape;1181;p107"/>
          <p:cNvPicPr preferRelativeResize="0"/>
          <p:nvPr/>
        </p:nvPicPr>
        <p:blipFill rotWithShape="1">
          <a:blip r:embed="rId6">
            <a:alphaModFix/>
          </a:blip>
          <a:srcRect b="0" l="0" r="0" t="0"/>
          <a:stretch/>
        </p:blipFill>
        <p:spPr>
          <a:xfrm>
            <a:off x="612775" y="3832225"/>
            <a:ext cx="7810500" cy="876300"/>
          </a:xfrm>
          <a:prstGeom prst="rect">
            <a:avLst/>
          </a:prstGeom>
          <a:noFill/>
          <a:ln>
            <a:noFill/>
          </a:ln>
        </p:spPr>
      </p:pic>
      <p:pic>
        <p:nvPicPr>
          <p:cNvPr id="1182" name="Google Shape;1182;p107"/>
          <p:cNvPicPr preferRelativeResize="0"/>
          <p:nvPr/>
        </p:nvPicPr>
        <p:blipFill rotWithShape="1">
          <a:blip r:embed="rId7">
            <a:alphaModFix/>
          </a:blip>
          <a:srcRect b="0" l="0" r="0" t="0"/>
          <a:stretch/>
        </p:blipFill>
        <p:spPr>
          <a:xfrm>
            <a:off x="17462" y="5030787"/>
            <a:ext cx="9105900" cy="1190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88" name="Google Shape;1188;p108"/>
          <p:cNvSpPr txBox="1"/>
          <p:nvPr>
            <p:ph type="title"/>
          </p:nvPr>
        </p:nvSpPr>
        <p:spPr>
          <a:xfrm>
            <a:off x="609600" y="381000"/>
            <a:ext cx="8229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Transformation by Normalization</a:t>
            </a:r>
            <a:endParaRPr/>
          </a:p>
        </p:txBody>
      </p:sp>
      <p:sp>
        <p:nvSpPr>
          <p:cNvPr id="1189" name="Google Shape;1189;p108"/>
          <p:cNvSpPr txBox="1"/>
          <p:nvPr>
            <p:ph idx="1" type="body"/>
          </p:nvPr>
        </p:nvSpPr>
        <p:spPr>
          <a:xfrm>
            <a:off x="304800" y="1295400"/>
            <a:ext cx="83058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Z-score normalization</a:t>
            </a:r>
            <a:endParaRPr/>
          </a:p>
          <a:p>
            <a:pPr indent="-215900" lvl="1" marL="742950" rtl="0" algn="l">
              <a:lnSpc>
                <a:spcPct val="120000"/>
              </a:lnSpc>
              <a:spcBef>
                <a:spcPts val="400"/>
              </a:spcBef>
              <a:spcAft>
                <a:spcPts val="0"/>
              </a:spcAft>
              <a:buClr>
                <a:schemeClr val="hlink"/>
              </a:buClr>
              <a:buSzPts val="11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00000"/>
              </a:lnSpc>
              <a:spcBef>
                <a:spcPts val="400"/>
              </a:spcBef>
              <a:spcAft>
                <a:spcPts val="0"/>
              </a:spcAft>
              <a:buSzPts val="1200"/>
              <a:buNone/>
            </a:pPr>
            <a:r>
              <a:t/>
            </a:r>
            <a:endParaRPr b="0" i="0" sz="2000" u="none">
              <a:solidFill>
                <a:schemeClr val="dk1"/>
              </a:solidFill>
              <a:latin typeface="Tahoma"/>
              <a:ea typeface="Tahoma"/>
              <a:cs typeface="Tahoma"/>
              <a:sym typeface="Tahoma"/>
            </a:endParaRPr>
          </a:p>
        </p:txBody>
      </p:sp>
      <p:pic>
        <p:nvPicPr>
          <p:cNvPr id="1190" name="Google Shape;1190;p108"/>
          <p:cNvPicPr preferRelativeResize="0"/>
          <p:nvPr/>
        </p:nvPicPr>
        <p:blipFill rotWithShape="1">
          <a:blip r:embed="rId3">
            <a:alphaModFix/>
          </a:blip>
          <a:srcRect b="0" l="0" r="0" t="0"/>
          <a:stretch/>
        </p:blipFill>
        <p:spPr>
          <a:xfrm>
            <a:off x="4514850" y="3321050"/>
            <a:ext cx="112712" cy="214312"/>
          </a:xfrm>
          <a:prstGeom prst="rect">
            <a:avLst/>
          </a:prstGeom>
          <a:noFill/>
          <a:ln>
            <a:noFill/>
          </a:ln>
        </p:spPr>
      </p:pic>
      <p:pic>
        <p:nvPicPr>
          <p:cNvPr id="1191" name="Google Shape;1191;p108"/>
          <p:cNvPicPr preferRelativeResize="0"/>
          <p:nvPr/>
        </p:nvPicPr>
        <p:blipFill rotWithShape="1">
          <a:blip r:embed="rId4">
            <a:alphaModFix/>
          </a:blip>
          <a:srcRect b="0" l="0" r="0" t="0"/>
          <a:stretch/>
        </p:blipFill>
        <p:spPr>
          <a:xfrm>
            <a:off x="419100" y="1938337"/>
            <a:ext cx="7772400" cy="1609725"/>
          </a:xfrm>
          <a:prstGeom prst="rect">
            <a:avLst/>
          </a:prstGeom>
          <a:noFill/>
          <a:ln>
            <a:noFill/>
          </a:ln>
        </p:spPr>
      </p:pic>
      <p:sp>
        <p:nvSpPr>
          <p:cNvPr id="1192" name="Google Shape;1192;p108"/>
          <p:cNvSpPr txBox="1"/>
          <p:nvPr/>
        </p:nvSpPr>
        <p:spPr>
          <a:xfrm>
            <a:off x="361950" y="1295400"/>
            <a:ext cx="8305800" cy="2667000"/>
          </a:xfrm>
          <a:prstGeom prst="rect">
            <a:avLst/>
          </a:prstGeom>
          <a:noFill/>
          <a:ln>
            <a:noFill/>
          </a:ln>
        </p:spPr>
        <p:txBody>
          <a:bodyPr anchorCtr="0" anchor="t" bIns="45700" lIns="91425" spcFirstLastPara="1" rIns="91425" wrap="square" tIns="45700">
            <a:noAutofit/>
          </a:bodyPr>
          <a:lstStyle/>
          <a:p>
            <a:pPr indent="-215900" lvl="1" marL="742950" marR="0" rtl="0" algn="l">
              <a:lnSpc>
                <a:spcPct val="120000"/>
              </a:lnSpc>
              <a:spcBef>
                <a:spcPts val="0"/>
              </a:spcBef>
              <a:spcAft>
                <a:spcPts val="0"/>
              </a:spcAft>
              <a:buClr>
                <a:schemeClr val="hlink"/>
              </a:buClr>
              <a:buSzPts val="1100"/>
              <a:buFont typeface="Noto Sans Symbols"/>
              <a:buNone/>
            </a:pPr>
            <a:r>
              <a:t/>
            </a:r>
            <a:endParaRPr b="0" i="0" sz="20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ahoma"/>
              <a:ea typeface="Tahoma"/>
              <a:cs typeface="Tahoma"/>
              <a:sym typeface="Tahoma"/>
            </a:endParaRPr>
          </a:p>
        </p:txBody>
      </p:sp>
      <p:pic>
        <p:nvPicPr>
          <p:cNvPr id="1193" name="Google Shape;1193;p108"/>
          <p:cNvPicPr preferRelativeResize="0"/>
          <p:nvPr/>
        </p:nvPicPr>
        <p:blipFill rotWithShape="1">
          <a:blip r:embed="rId5">
            <a:alphaModFix/>
          </a:blip>
          <a:srcRect b="0" l="0" r="0" t="0"/>
          <a:stretch/>
        </p:blipFill>
        <p:spPr>
          <a:xfrm>
            <a:off x="552450" y="3548062"/>
            <a:ext cx="7927975" cy="292100"/>
          </a:xfrm>
          <a:prstGeom prst="rect">
            <a:avLst/>
          </a:prstGeom>
          <a:noFill/>
          <a:ln>
            <a:noFill/>
          </a:ln>
        </p:spPr>
      </p:pic>
      <p:pic>
        <p:nvPicPr>
          <p:cNvPr id="1194" name="Google Shape;1194;p108"/>
          <p:cNvPicPr preferRelativeResize="0"/>
          <p:nvPr/>
        </p:nvPicPr>
        <p:blipFill rotWithShape="1">
          <a:blip r:embed="rId6">
            <a:alphaModFix/>
          </a:blip>
          <a:srcRect b="0" l="0" r="0" t="0"/>
          <a:stretch/>
        </p:blipFill>
        <p:spPr>
          <a:xfrm>
            <a:off x="609600" y="4037012"/>
            <a:ext cx="1339850" cy="315912"/>
          </a:xfrm>
          <a:prstGeom prst="rect">
            <a:avLst/>
          </a:prstGeom>
          <a:noFill/>
          <a:ln>
            <a:noFill/>
          </a:ln>
        </p:spPr>
      </p:pic>
      <p:pic>
        <p:nvPicPr>
          <p:cNvPr id="1195" name="Google Shape;1195;p108"/>
          <p:cNvPicPr preferRelativeResize="0"/>
          <p:nvPr/>
        </p:nvPicPr>
        <p:blipFill rotWithShape="1">
          <a:blip r:embed="rId7">
            <a:alphaModFix/>
          </a:blip>
          <a:srcRect b="0" l="0" r="0" t="0"/>
          <a:stretch/>
        </p:blipFill>
        <p:spPr>
          <a:xfrm>
            <a:off x="1952625" y="4060825"/>
            <a:ext cx="3914775" cy="206375"/>
          </a:xfrm>
          <a:prstGeom prst="rect">
            <a:avLst/>
          </a:prstGeom>
          <a:noFill/>
          <a:ln>
            <a:noFill/>
          </a:ln>
        </p:spPr>
      </p:pic>
      <p:sp>
        <p:nvSpPr>
          <p:cNvPr id="1196" name="Google Shape;1196;p108"/>
          <p:cNvSpPr txBox="1"/>
          <p:nvPr/>
        </p:nvSpPr>
        <p:spPr>
          <a:xfrm>
            <a:off x="419100" y="4495800"/>
            <a:ext cx="8572500" cy="9239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2"/>
              </a:buClr>
              <a:buSzPts val="1800"/>
              <a:buFont typeface="Noto Sans Symbols"/>
              <a:buChar char="▪"/>
            </a:pPr>
            <a:r>
              <a:rPr b="0" i="0" lang="en-US" sz="1800" u="none" cap="none" strike="noStrike">
                <a:solidFill>
                  <a:schemeClr val="dk1"/>
                </a:solidFill>
                <a:latin typeface="Arial"/>
                <a:ea typeface="Arial"/>
                <a:cs typeface="Arial"/>
                <a:sym typeface="Arial"/>
              </a:rPr>
              <a:t>This method of normalization is useful when the actual minimum and maximum of attribute </a:t>
            </a:r>
            <a:r>
              <a:rPr b="0" i="1" lang="en-US" sz="1800" u="none" cap="none" strike="noStrike">
                <a:solidFill>
                  <a:schemeClr val="dk1"/>
                </a:solidFill>
                <a:latin typeface="Arial"/>
                <a:ea typeface="Arial"/>
                <a:cs typeface="Arial"/>
                <a:sym typeface="Arial"/>
              </a:rPr>
              <a:t>A </a:t>
            </a:r>
            <a:r>
              <a:rPr b="0" i="0" lang="en-US" sz="1800" u="none" cap="none" strike="noStrike">
                <a:solidFill>
                  <a:schemeClr val="dk1"/>
                </a:solidFill>
                <a:latin typeface="Arial"/>
                <a:ea typeface="Arial"/>
                <a:cs typeface="Arial"/>
                <a:sym typeface="Arial"/>
              </a:rPr>
              <a:t>are unknown, or when there are outliers that dominate the min-max normalization.</a:t>
            </a:r>
            <a:endParaRPr b="0" i="0" sz="1400" u="none" cap="none" strike="noStrike">
              <a:solidFill>
                <a:srgbClr val="000000"/>
              </a:solidFill>
              <a:latin typeface="Arial"/>
              <a:ea typeface="Arial"/>
              <a:cs typeface="Arial"/>
              <a:sym typeface="Arial"/>
            </a:endParaRPr>
          </a:p>
        </p:txBody>
      </p:sp>
      <p:pic>
        <p:nvPicPr>
          <p:cNvPr id="1197" name="Google Shape;1197;p108"/>
          <p:cNvPicPr preferRelativeResize="0"/>
          <p:nvPr/>
        </p:nvPicPr>
        <p:blipFill rotWithShape="1">
          <a:blip r:embed="rId8">
            <a:alphaModFix/>
          </a:blip>
          <a:srcRect b="0" l="0" r="0" t="0"/>
          <a:stretch/>
        </p:blipFill>
        <p:spPr>
          <a:xfrm>
            <a:off x="114300" y="5562600"/>
            <a:ext cx="9029700" cy="9048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0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03" name="Google Shape;1203;p109"/>
          <p:cNvSpPr txBox="1"/>
          <p:nvPr>
            <p:ph type="title"/>
          </p:nvPr>
        </p:nvSpPr>
        <p:spPr>
          <a:xfrm>
            <a:off x="609600" y="381000"/>
            <a:ext cx="8229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Data Transformation by Normalization</a:t>
            </a:r>
            <a:endParaRPr/>
          </a:p>
        </p:txBody>
      </p:sp>
      <p:sp>
        <p:nvSpPr>
          <p:cNvPr id="1204" name="Google Shape;1204;p109"/>
          <p:cNvSpPr txBox="1"/>
          <p:nvPr>
            <p:ph idx="1" type="body"/>
          </p:nvPr>
        </p:nvSpPr>
        <p:spPr>
          <a:xfrm>
            <a:off x="417512" y="1304925"/>
            <a:ext cx="83058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Decimal scaling normalization:</a:t>
            </a:r>
            <a:endParaRPr/>
          </a:p>
          <a:p>
            <a:pPr indent="-266700" lvl="0" marL="342900" rtl="0" algn="l">
              <a:lnSpc>
                <a:spcPct val="100000"/>
              </a:lnSpc>
              <a:spcBef>
                <a:spcPts val="400"/>
              </a:spcBef>
              <a:spcAft>
                <a:spcPts val="0"/>
              </a:spcAft>
              <a:buSzPts val="1200"/>
              <a:buNone/>
            </a:pPr>
            <a:r>
              <a:t/>
            </a:r>
            <a:endParaRPr b="0" i="0" sz="2000" u="none">
              <a:solidFill>
                <a:schemeClr val="dk1"/>
              </a:solidFill>
              <a:latin typeface="Tahoma"/>
              <a:ea typeface="Tahoma"/>
              <a:cs typeface="Tahoma"/>
              <a:sym typeface="Tahoma"/>
            </a:endParaRPr>
          </a:p>
        </p:txBody>
      </p:sp>
      <p:pic>
        <p:nvPicPr>
          <p:cNvPr id="1205" name="Google Shape;1205;p109"/>
          <p:cNvPicPr preferRelativeResize="0"/>
          <p:nvPr/>
        </p:nvPicPr>
        <p:blipFill rotWithShape="1">
          <a:blip r:embed="rId3">
            <a:alphaModFix/>
          </a:blip>
          <a:srcRect b="0" l="0" r="0" t="0"/>
          <a:stretch/>
        </p:blipFill>
        <p:spPr>
          <a:xfrm>
            <a:off x="4514850" y="3321050"/>
            <a:ext cx="112712" cy="214312"/>
          </a:xfrm>
          <a:prstGeom prst="rect">
            <a:avLst/>
          </a:prstGeom>
          <a:noFill/>
          <a:ln>
            <a:noFill/>
          </a:ln>
        </p:spPr>
      </p:pic>
      <p:pic>
        <p:nvPicPr>
          <p:cNvPr id="1206" name="Google Shape;1206;p109"/>
          <p:cNvPicPr preferRelativeResize="0"/>
          <p:nvPr/>
        </p:nvPicPr>
        <p:blipFill rotWithShape="1">
          <a:blip r:embed="rId4">
            <a:alphaModFix/>
          </a:blip>
          <a:srcRect b="0" l="0" r="0" t="0"/>
          <a:stretch/>
        </p:blipFill>
        <p:spPr>
          <a:xfrm>
            <a:off x="395287" y="1828800"/>
            <a:ext cx="7677150" cy="1828800"/>
          </a:xfrm>
          <a:prstGeom prst="rect">
            <a:avLst/>
          </a:prstGeom>
          <a:noFill/>
          <a:ln>
            <a:noFill/>
          </a:ln>
        </p:spPr>
      </p:pic>
      <p:pic>
        <p:nvPicPr>
          <p:cNvPr id="1207" name="Google Shape;1207;p109"/>
          <p:cNvPicPr preferRelativeResize="0"/>
          <p:nvPr/>
        </p:nvPicPr>
        <p:blipFill rotWithShape="1">
          <a:blip r:embed="rId5">
            <a:alphaModFix/>
          </a:blip>
          <a:srcRect b="0" l="0" r="0" t="0"/>
          <a:stretch/>
        </p:blipFill>
        <p:spPr>
          <a:xfrm>
            <a:off x="33337" y="3943350"/>
            <a:ext cx="9077325" cy="1085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1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13" name="Google Shape;1213;p110"/>
          <p:cNvSpPr txBox="1"/>
          <p:nvPr>
            <p:ph type="title"/>
          </p:nvPr>
        </p:nvSpPr>
        <p:spPr>
          <a:xfrm>
            <a:off x="609600" y="381000"/>
            <a:ext cx="8229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lang="en-US"/>
              <a:t>5. Attribute Construction</a:t>
            </a:r>
            <a:endParaRPr/>
          </a:p>
        </p:txBody>
      </p:sp>
      <p:pic>
        <p:nvPicPr>
          <p:cNvPr id="1214" name="Google Shape;1214;p110"/>
          <p:cNvPicPr preferRelativeResize="0"/>
          <p:nvPr/>
        </p:nvPicPr>
        <p:blipFill rotWithShape="1">
          <a:blip r:embed="rId3">
            <a:alphaModFix/>
          </a:blip>
          <a:srcRect b="0" l="0" r="0" t="0"/>
          <a:stretch/>
        </p:blipFill>
        <p:spPr>
          <a:xfrm>
            <a:off x="4514850" y="3321050"/>
            <a:ext cx="112712" cy="214310"/>
          </a:xfrm>
          <a:prstGeom prst="rect">
            <a:avLst/>
          </a:prstGeom>
          <a:noFill/>
          <a:ln>
            <a:noFill/>
          </a:ln>
        </p:spPr>
      </p:pic>
      <p:sp>
        <p:nvSpPr>
          <p:cNvPr id="1215" name="Google Shape;1215;p110"/>
          <p:cNvSpPr txBox="1"/>
          <p:nvPr/>
        </p:nvSpPr>
        <p:spPr>
          <a:xfrm>
            <a:off x="163650" y="1372350"/>
            <a:ext cx="8806500" cy="48711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200"/>
              </a:spcBef>
              <a:spcAft>
                <a:spcPts val="0"/>
              </a:spcAft>
              <a:buClr>
                <a:srgbClr val="333333"/>
              </a:buClr>
              <a:buSzPts val="1800"/>
              <a:buFont typeface="Roboto"/>
              <a:buChar char="●"/>
            </a:pPr>
            <a:r>
              <a:rPr b="0" i="0" lang="en-US" sz="1800" u="none" cap="none" strike="noStrike">
                <a:solidFill>
                  <a:srgbClr val="333333"/>
                </a:solidFill>
                <a:highlight>
                  <a:srgbClr val="FFFFFF"/>
                </a:highlight>
                <a:latin typeface="Roboto"/>
                <a:ea typeface="Roboto"/>
                <a:cs typeface="Roboto"/>
                <a:sym typeface="Roboto"/>
              </a:rPr>
              <a:t>In the attribute construction method, the new attributes consult the existing attributes to construct a new data set that eases data mining. </a:t>
            </a:r>
            <a:endParaRPr b="0" i="0" sz="1800" u="none" cap="none" strike="noStrike">
              <a:solidFill>
                <a:srgbClr val="333333"/>
              </a:solidFill>
              <a:highlight>
                <a:srgbClr val="FFFFFF"/>
              </a:highlight>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Roboto"/>
              <a:ea typeface="Roboto"/>
              <a:cs typeface="Roboto"/>
              <a:sym typeface="Roboto"/>
            </a:endParaRPr>
          </a:p>
          <a:p>
            <a:pPr indent="-342900" lvl="0" marL="457200" marR="0" rtl="0" algn="just">
              <a:lnSpc>
                <a:spcPct val="115000"/>
              </a:lnSpc>
              <a:spcBef>
                <a:spcPts val="1200"/>
              </a:spcBef>
              <a:spcAft>
                <a:spcPts val="0"/>
              </a:spcAft>
              <a:buClr>
                <a:srgbClr val="333333"/>
              </a:buClr>
              <a:buSzPts val="1800"/>
              <a:buFont typeface="Roboto"/>
              <a:buChar char="●"/>
            </a:pPr>
            <a:r>
              <a:rPr b="0" i="0" lang="en-US" sz="1800" u="none" cap="none" strike="noStrike">
                <a:solidFill>
                  <a:srgbClr val="333333"/>
                </a:solidFill>
                <a:highlight>
                  <a:srgbClr val="FFFFFF"/>
                </a:highlight>
                <a:latin typeface="Roboto"/>
                <a:ea typeface="Roboto"/>
                <a:cs typeface="Roboto"/>
                <a:sym typeface="Roboto"/>
              </a:rPr>
              <a:t>New attributes are created and applied to assist the mining process from the given attributes. This simplifies the original data and makes the mining more efficient.</a:t>
            </a:r>
            <a:endParaRPr b="0" i="0" sz="1800" u="none" cap="none" strike="noStrike">
              <a:solidFill>
                <a:srgbClr val="333333"/>
              </a:solidFill>
              <a:highlight>
                <a:srgbClr val="FFFFFF"/>
              </a:highlight>
              <a:latin typeface="Roboto"/>
              <a:ea typeface="Roboto"/>
              <a:cs typeface="Roboto"/>
              <a:sym typeface="Roboto"/>
            </a:endParaRPr>
          </a:p>
          <a:p>
            <a:pPr indent="0" lvl="0" marL="457200" marR="0" rtl="0" algn="just">
              <a:lnSpc>
                <a:spcPct val="115000"/>
              </a:lnSpc>
              <a:spcBef>
                <a:spcPts val="120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Roboto"/>
              <a:ea typeface="Roboto"/>
              <a:cs typeface="Roboto"/>
              <a:sym typeface="Roboto"/>
            </a:endParaRPr>
          </a:p>
          <a:p>
            <a:pPr indent="-342900" lvl="0" marL="457200" marR="0" rtl="0" algn="just">
              <a:lnSpc>
                <a:spcPct val="115000"/>
              </a:lnSpc>
              <a:spcBef>
                <a:spcPts val="1200"/>
              </a:spcBef>
              <a:spcAft>
                <a:spcPts val="0"/>
              </a:spcAft>
              <a:buClr>
                <a:srgbClr val="333333"/>
              </a:buClr>
              <a:buSzPts val="1800"/>
              <a:buFont typeface="Roboto"/>
              <a:buChar char="●"/>
            </a:pPr>
            <a:r>
              <a:rPr b="0" i="0" lang="en-US" sz="1800" u="none" cap="none" strike="noStrike">
                <a:solidFill>
                  <a:srgbClr val="333333"/>
                </a:solidFill>
                <a:highlight>
                  <a:srgbClr val="FFFFFF"/>
                </a:highlight>
                <a:latin typeface="Roboto"/>
                <a:ea typeface="Roboto"/>
                <a:cs typeface="Roboto"/>
                <a:sym typeface="Roboto"/>
              </a:rPr>
              <a:t> For example, suppose we have a data set referring to measurements of different plots, i.e., we may have the height and width of each plot. So here, we can construct a new attribute 'area' from attributes 'height' and 'weight'. </a:t>
            </a:r>
            <a:endParaRPr b="0" i="0" sz="1800" u="none" cap="none" strike="noStrike">
              <a:solidFill>
                <a:srgbClr val="333333"/>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333333"/>
              </a:buClr>
              <a:buSzPts val="1800"/>
              <a:buFont typeface="Roboto"/>
              <a:buChar char="●"/>
            </a:pPr>
            <a:r>
              <a:rPr b="0" i="0" lang="en-US" sz="1800" u="none" cap="none" strike="noStrike">
                <a:solidFill>
                  <a:srgbClr val="333333"/>
                </a:solidFill>
                <a:highlight>
                  <a:srgbClr val="FFFFFF"/>
                </a:highlight>
                <a:latin typeface="Roboto"/>
                <a:ea typeface="Roboto"/>
                <a:cs typeface="Roboto"/>
                <a:sym typeface="Roboto"/>
              </a:rPr>
              <a:t>Attribute construction also helps understand the relations among the attributes in a data set.</a:t>
            </a:r>
            <a:endParaRPr b="0" i="0" sz="1800" u="none" cap="none" strike="noStrike">
              <a:solidFill>
                <a:srgbClr val="333333"/>
              </a:solidFill>
              <a:highlight>
                <a:srgbClr val="FFFFFF"/>
              </a:highlight>
              <a:latin typeface="Roboto"/>
              <a:ea typeface="Roboto"/>
              <a:cs typeface="Roboto"/>
              <a:sym typeface="Roboto"/>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1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21" name="Google Shape;1221;p111"/>
          <p:cNvSpPr txBox="1"/>
          <p:nvPr>
            <p:ph type="title"/>
          </p:nvPr>
        </p:nvSpPr>
        <p:spPr>
          <a:xfrm>
            <a:off x="609600" y="381000"/>
            <a:ext cx="82296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lang="en-US" sz="3000">
                <a:solidFill>
                  <a:schemeClr val="dk1"/>
                </a:solidFill>
              </a:rPr>
              <a:t>6</a:t>
            </a:r>
            <a:r>
              <a:rPr lang="en-US" sz="3000"/>
              <a:t>. </a:t>
            </a:r>
            <a:r>
              <a:rPr lang="en-US" sz="3000">
                <a:solidFill>
                  <a:srgbClr val="333333"/>
                </a:solidFill>
                <a:highlight>
                  <a:srgbClr val="FFFFFF"/>
                </a:highlight>
                <a:latin typeface="Roboto"/>
                <a:ea typeface="Roboto"/>
                <a:cs typeface="Roboto"/>
                <a:sym typeface="Roboto"/>
              </a:rPr>
              <a:t>Data Discretization</a:t>
            </a:r>
            <a:endParaRPr sz="3000"/>
          </a:p>
        </p:txBody>
      </p:sp>
      <p:pic>
        <p:nvPicPr>
          <p:cNvPr id="1222" name="Google Shape;1222;p111"/>
          <p:cNvPicPr preferRelativeResize="0"/>
          <p:nvPr/>
        </p:nvPicPr>
        <p:blipFill rotWithShape="1">
          <a:blip r:embed="rId3">
            <a:alphaModFix/>
          </a:blip>
          <a:srcRect b="0" l="0" r="0" t="0"/>
          <a:stretch/>
        </p:blipFill>
        <p:spPr>
          <a:xfrm>
            <a:off x="4514850" y="3321050"/>
            <a:ext cx="112712" cy="214310"/>
          </a:xfrm>
          <a:prstGeom prst="rect">
            <a:avLst/>
          </a:prstGeom>
          <a:noFill/>
          <a:ln>
            <a:noFill/>
          </a:ln>
        </p:spPr>
      </p:pic>
      <p:sp>
        <p:nvSpPr>
          <p:cNvPr id="1223" name="Google Shape;1223;p111"/>
          <p:cNvSpPr txBox="1"/>
          <p:nvPr/>
        </p:nvSpPr>
        <p:spPr>
          <a:xfrm>
            <a:off x="163650" y="1372350"/>
            <a:ext cx="8806500" cy="48711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200"/>
              </a:spcBef>
              <a:spcAft>
                <a:spcPts val="0"/>
              </a:spcAft>
              <a:buClr>
                <a:schemeClr val="dk1"/>
              </a:buClr>
              <a:buSzPts val="1800"/>
              <a:buFont typeface="Roboto"/>
              <a:buChar char="●"/>
            </a:pPr>
            <a:r>
              <a:rPr b="0" i="0" lang="en-US" sz="1800" u="none" cap="none" strike="noStrike">
                <a:solidFill>
                  <a:schemeClr val="dk1"/>
                </a:solidFill>
                <a:highlight>
                  <a:srgbClr val="FFFFFF"/>
                </a:highlight>
                <a:latin typeface="Roboto"/>
                <a:ea typeface="Roboto"/>
                <a:cs typeface="Roboto"/>
                <a:sym typeface="Roboto"/>
              </a:rPr>
              <a:t>This is a process of converting continuous data into a set of data intervals. Continuous attribute values are substituted by small interval labels.</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chemeClr val="dk1"/>
              </a:buClr>
              <a:buSzPts val="1800"/>
              <a:buFont typeface="Roboto"/>
              <a:buChar char="●"/>
            </a:pPr>
            <a:r>
              <a:rPr b="0" i="0" lang="en-US" sz="1800" u="none" cap="none" strike="noStrike">
                <a:solidFill>
                  <a:schemeClr val="dk1"/>
                </a:solidFill>
                <a:highlight>
                  <a:srgbClr val="FFFFFF"/>
                </a:highlight>
                <a:latin typeface="Roboto"/>
                <a:ea typeface="Roboto"/>
                <a:cs typeface="Roboto"/>
                <a:sym typeface="Roboto"/>
              </a:rPr>
              <a:t> This makes the data easier to study and analyze.</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chemeClr val="dk1"/>
              </a:buClr>
              <a:buSzPts val="1800"/>
              <a:buFont typeface="Roboto"/>
              <a:buChar char="●"/>
            </a:pPr>
            <a:r>
              <a:rPr b="0" i="0" lang="en-US" sz="1800" u="none" cap="none" strike="noStrike">
                <a:solidFill>
                  <a:schemeClr val="dk1"/>
                </a:solidFill>
                <a:highlight>
                  <a:srgbClr val="FFFFFF"/>
                </a:highlight>
                <a:latin typeface="Roboto"/>
                <a:ea typeface="Roboto"/>
                <a:cs typeface="Roboto"/>
                <a:sym typeface="Roboto"/>
              </a:rPr>
              <a:t> If a data mining task handles a continuous attribute, then its discrete values can be replaced by constant quality attributes. This improves the efficiency of the task.</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chemeClr val="dk1"/>
              </a:buClr>
              <a:buSzPts val="1800"/>
              <a:buFont typeface="Roboto"/>
              <a:buChar char="●"/>
            </a:pPr>
            <a:r>
              <a:rPr b="0" i="0" lang="en-US" sz="1800" u="none" cap="none" strike="noStrike">
                <a:solidFill>
                  <a:schemeClr val="dk1"/>
                </a:solidFill>
                <a:highlight>
                  <a:srgbClr val="FFFFFF"/>
                </a:highlight>
                <a:latin typeface="Roboto"/>
                <a:ea typeface="Roboto"/>
                <a:cs typeface="Roboto"/>
                <a:sym typeface="Roboto"/>
              </a:rPr>
              <a:t> This method is also called a data reduction mechanism as it transforms a large dataset into a set of categorical data. </a:t>
            </a:r>
            <a:endParaRPr b="0" i="0" sz="1800" u="none" cap="none" strike="noStrike">
              <a:solidFill>
                <a:schemeClr val="dk1"/>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chemeClr val="dk1"/>
              </a:buClr>
              <a:buSzPts val="1800"/>
              <a:buFont typeface="Roboto"/>
              <a:buChar char="●"/>
            </a:pPr>
            <a:r>
              <a:rPr b="0" i="0" lang="en-US" sz="1800" u="none" cap="none" strike="noStrike">
                <a:solidFill>
                  <a:schemeClr val="dk1"/>
                </a:solidFill>
                <a:highlight>
                  <a:srgbClr val="FFFFFF"/>
                </a:highlight>
                <a:latin typeface="Roboto"/>
                <a:ea typeface="Roboto"/>
                <a:cs typeface="Roboto"/>
                <a:sym typeface="Roboto"/>
              </a:rPr>
              <a:t>Discretization also uses decision tree-based algorithms to produce short, compact, and accurate results when using discrete values.</a:t>
            </a:r>
            <a:endParaRPr b="0" i="0" sz="1800" u="none" cap="none" strike="noStrike">
              <a:solidFill>
                <a:schemeClr val="dk1"/>
              </a:solidFill>
              <a:highlight>
                <a:srgbClr val="FFFFFF"/>
              </a:highlight>
              <a:latin typeface="Roboto"/>
              <a:ea typeface="Roboto"/>
              <a:cs typeface="Roboto"/>
              <a:sym typeface="Roboto"/>
            </a:endParaRPr>
          </a:p>
          <a:p>
            <a:pPr indent="0" lvl="0" marL="0" marR="0" rtl="0" algn="just">
              <a:lnSpc>
                <a:spcPct val="115000"/>
              </a:lnSpc>
              <a:spcBef>
                <a:spcPts val="1200"/>
              </a:spcBef>
              <a:spcAft>
                <a:spcPts val="0"/>
              </a:spcAft>
              <a:buClr>
                <a:schemeClr val="dk1"/>
              </a:buClr>
              <a:buSzPts val="1100"/>
              <a:buFont typeface="Arial"/>
              <a:buNone/>
            </a:pPr>
            <a:r>
              <a:rPr b="0" i="0" lang="en-US" sz="1800" u="none" cap="none" strike="noStrike">
                <a:solidFill>
                  <a:schemeClr val="dk1"/>
                </a:solidFill>
                <a:highlight>
                  <a:srgbClr val="FFFFFF"/>
                </a:highlight>
                <a:latin typeface="Roboto"/>
                <a:ea typeface="Roboto"/>
                <a:cs typeface="Roboto"/>
                <a:sym typeface="Roboto"/>
              </a:rPr>
              <a:t>For example, the values for the age attribute can be replaced by the interval labels such as (0-10, 11-20…) or (kid, youth, adult, senior).</a:t>
            </a:r>
            <a:endParaRPr b="0" i="0" sz="18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7" name="Shape 1227"/>
        <p:cNvGrpSpPr/>
        <p:nvPr/>
      </p:nvGrpSpPr>
      <p:grpSpPr>
        <a:xfrm>
          <a:off x="0" y="0"/>
          <a:ext cx="0" cy="0"/>
          <a:chOff x="0" y="0"/>
          <a:chExt cx="0" cy="0"/>
        </a:xfrm>
      </p:grpSpPr>
      <p:sp>
        <p:nvSpPr>
          <p:cNvPr id="1228" name="Google Shape;1228;p11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29" name="Google Shape;1229;p112"/>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0" i="0" lang="en-US" sz="3600" u="none">
                <a:solidFill>
                  <a:schemeClr val="dk2"/>
                </a:solidFill>
                <a:latin typeface="Tahoma"/>
                <a:ea typeface="Tahoma"/>
                <a:cs typeface="Tahoma"/>
                <a:sym typeface="Tahoma"/>
              </a:rPr>
              <a:t>Discretization</a:t>
            </a:r>
            <a:endParaRPr/>
          </a:p>
        </p:txBody>
      </p:sp>
      <p:sp>
        <p:nvSpPr>
          <p:cNvPr id="1230" name="Google Shape;1230;p112"/>
          <p:cNvSpPr txBox="1"/>
          <p:nvPr>
            <p:ph idx="1" type="body"/>
          </p:nvPr>
        </p:nvSpPr>
        <p:spPr>
          <a:xfrm>
            <a:off x="381000" y="1447800"/>
            <a:ext cx="83058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4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Three types of attributes:</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Nominal — values from an unordered set, e.g., color, profession</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Ordinal — values from an ordered set, e.g., military or academic rank </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Continuous — real numbers, e.g., integer or real numbers</a:t>
            </a:r>
            <a:endParaRPr/>
          </a:p>
          <a:p>
            <a:pPr indent="-342900" lvl="0" marL="342900" rtl="0" algn="l">
              <a:lnSpc>
                <a:spcPct val="14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Discretization: </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Divide the range of a continuous attribute into intervals</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Some classification algorithms only accept categorical attributes.</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Reduce data size by discretization</a:t>
            </a:r>
            <a:endParaRPr/>
          </a:p>
          <a:p>
            <a:pPr indent="-285750" lvl="1" marL="742950" rtl="0" algn="l">
              <a:lnSpc>
                <a:spcPct val="140000"/>
              </a:lnSpc>
              <a:spcBef>
                <a:spcPts val="400"/>
              </a:spcBef>
              <a:spcAft>
                <a:spcPts val="0"/>
              </a:spcAft>
              <a:buClr>
                <a:schemeClr val="hlink"/>
              </a:buClr>
              <a:buSzPts val="1100"/>
              <a:buFont typeface="Noto Sans Symbols"/>
              <a:buChar char="■"/>
            </a:pPr>
            <a:r>
              <a:rPr b="0" i="0" lang="en-US" sz="2000" u="none">
                <a:solidFill>
                  <a:schemeClr val="dk1"/>
                </a:solidFill>
                <a:latin typeface="Tahoma"/>
                <a:ea typeface="Tahoma"/>
                <a:cs typeface="Tahoma"/>
                <a:sym typeface="Tahoma"/>
              </a:rPr>
              <a:t>Prepare for further analysis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4" name="Shape 1234"/>
        <p:cNvGrpSpPr/>
        <p:nvPr/>
      </p:nvGrpSpPr>
      <p:grpSpPr>
        <a:xfrm>
          <a:off x="0" y="0"/>
          <a:ext cx="0" cy="0"/>
          <a:chOff x="0" y="0"/>
          <a:chExt cx="0" cy="0"/>
        </a:xfrm>
      </p:grpSpPr>
      <p:sp>
        <p:nvSpPr>
          <p:cNvPr id="1235" name="Google Shape;1235;p11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36" name="Google Shape;1236;p113"/>
          <p:cNvSpPr txBox="1"/>
          <p:nvPr>
            <p:ph type="title"/>
          </p:nvPr>
        </p:nvSpPr>
        <p:spPr>
          <a:xfrm>
            <a:off x="609600" y="381000"/>
            <a:ext cx="77931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Gill Sans"/>
              <a:buNone/>
            </a:pPr>
            <a:r>
              <a:rPr b="1" i="0" lang="en-US" sz="3200" u="none">
                <a:solidFill>
                  <a:schemeClr val="dk2"/>
                </a:solidFill>
                <a:latin typeface="Gill Sans"/>
                <a:ea typeface="Gill Sans"/>
                <a:cs typeface="Gill Sans"/>
                <a:sym typeface="Gill Sans"/>
              </a:rPr>
              <a:t>Discretization by Binning</a:t>
            </a:r>
            <a:endParaRPr/>
          </a:p>
        </p:txBody>
      </p:sp>
      <p:sp>
        <p:nvSpPr>
          <p:cNvPr id="1237" name="Google Shape;1237;p113"/>
          <p:cNvSpPr txBox="1"/>
          <p:nvPr>
            <p:ph idx="1" type="body"/>
          </p:nvPr>
        </p:nvSpPr>
        <p:spPr>
          <a:xfrm>
            <a:off x="304800" y="1371600"/>
            <a:ext cx="85344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3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Binning is a top-down splitting technique based on a specified number of bins.</a:t>
            </a:r>
            <a:endParaRPr b="1" i="0" sz="1800" u="none">
              <a:solidFill>
                <a:schemeClr val="dk1"/>
              </a:solidFill>
              <a:latin typeface="Arial"/>
              <a:ea typeface="Arial"/>
              <a:cs typeface="Arial"/>
              <a:sym typeface="Arial"/>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These methods are also used as discretization methods for data reduction and concept hierarchy generation.</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For example, attribute values can be discretized by applying equal-width or equal-frequency binning, and then replacing each bin value by the bin mean or median, as in </a:t>
            </a:r>
            <a:r>
              <a:rPr b="0" i="1" lang="en-US" sz="1800" u="none">
                <a:solidFill>
                  <a:schemeClr val="dk1"/>
                </a:solidFill>
                <a:latin typeface="Arial"/>
                <a:ea typeface="Arial"/>
                <a:cs typeface="Arial"/>
                <a:sym typeface="Arial"/>
              </a:rPr>
              <a:t>smoothing by bin means </a:t>
            </a:r>
            <a:r>
              <a:rPr b="0" i="0" lang="en-US" sz="1800" u="none">
                <a:solidFill>
                  <a:schemeClr val="dk1"/>
                </a:solidFill>
                <a:latin typeface="Arial"/>
                <a:ea typeface="Arial"/>
                <a:cs typeface="Arial"/>
                <a:sym typeface="Arial"/>
              </a:rPr>
              <a:t>or </a:t>
            </a:r>
            <a:r>
              <a:rPr b="0" i="1" lang="en-US" sz="1800" u="none">
                <a:solidFill>
                  <a:schemeClr val="dk1"/>
                </a:solidFill>
                <a:latin typeface="Arial"/>
                <a:ea typeface="Arial"/>
                <a:cs typeface="Arial"/>
                <a:sym typeface="Arial"/>
              </a:rPr>
              <a:t>smoothing by bin medians</a:t>
            </a:r>
            <a:r>
              <a:rPr b="0" i="0" lang="en-US" sz="1800" u="none">
                <a:solidFill>
                  <a:schemeClr val="dk1"/>
                </a:solidFill>
                <a:latin typeface="Arial"/>
                <a:ea typeface="Arial"/>
                <a:cs typeface="Arial"/>
                <a:sym typeface="Arial"/>
              </a:rPr>
              <a:t>, respectively. These techniques can be applied recursively to the resulting partitions to generate concept hierarchies.</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It is unsupervised discretization technique.</a:t>
            </a:r>
            <a:endParaRPr/>
          </a:p>
          <a:p>
            <a:pPr indent="-274320" lvl="0" marL="342900" rtl="0" algn="l">
              <a:lnSpc>
                <a:spcPct val="100000"/>
              </a:lnSpc>
              <a:spcBef>
                <a:spcPts val="360"/>
              </a:spcBef>
              <a:spcAft>
                <a:spcPts val="0"/>
              </a:spcAft>
              <a:buSzPts val="1080"/>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1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43" name="Google Shape;1243;p114"/>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Gill Sans"/>
              <a:buNone/>
            </a:pPr>
            <a:r>
              <a:rPr b="1" i="0" lang="en-US" sz="3200" u="none">
                <a:solidFill>
                  <a:schemeClr val="dk2"/>
                </a:solidFill>
                <a:latin typeface="Gill Sans"/>
                <a:ea typeface="Gill Sans"/>
                <a:cs typeface="Gill Sans"/>
                <a:sym typeface="Gill Sans"/>
              </a:rPr>
              <a:t>Discretization by Histogram Analysis</a:t>
            </a:r>
            <a:endParaRPr/>
          </a:p>
        </p:txBody>
      </p:sp>
      <p:sp>
        <p:nvSpPr>
          <p:cNvPr id="1244" name="Google Shape;1244;p114"/>
          <p:cNvSpPr txBox="1"/>
          <p:nvPr>
            <p:ph idx="1" type="body"/>
          </p:nvPr>
        </p:nvSpPr>
        <p:spPr>
          <a:xfrm>
            <a:off x="304800" y="1371600"/>
            <a:ext cx="85344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30000"/>
              </a:lnSpc>
              <a:spcBef>
                <a:spcPts val="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Like binning, histogram analysis is an unsupervised discretization technique.</a:t>
            </a:r>
            <a:endParaRPr/>
          </a:p>
          <a:p>
            <a:pPr indent="-342900" lvl="0" marL="342900" rtl="0" algn="l">
              <a:lnSpc>
                <a:spcPct val="13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Various partitioning rules(equal width/equal size) can be used to define histograms.</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 histogram analysis algorithm can be applied recursively to each partition in histogram in order to automatically generate a multilevel concept hierarchy, with the procedure terminating once a prespecified number of concept levels has been reached.</a:t>
            </a:r>
            <a:endParaRPr/>
          </a:p>
          <a:p>
            <a:pPr indent="-342900" lvl="0" marL="34290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A </a:t>
            </a:r>
            <a:r>
              <a:rPr b="0" i="1" lang="en-US" sz="1800" u="none">
                <a:solidFill>
                  <a:schemeClr val="dk1"/>
                </a:solidFill>
                <a:latin typeface="Arial"/>
                <a:ea typeface="Arial"/>
                <a:cs typeface="Arial"/>
                <a:sym typeface="Arial"/>
              </a:rPr>
              <a:t>minimum interval size </a:t>
            </a:r>
            <a:r>
              <a:rPr b="0" i="0" lang="en-US" sz="1800" u="none">
                <a:solidFill>
                  <a:schemeClr val="dk1"/>
                </a:solidFill>
                <a:latin typeface="Arial"/>
                <a:ea typeface="Arial"/>
                <a:cs typeface="Arial"/>
                <a:sym typeface="Arial"/>
              </a:rPr>
              <a:t>can also be used per level to control the recursive procedure. This specifies the minimum width of a partition, or the minimum number of values for each partition at each level.</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8" name="Shape 1248"/>
        <p:cNvGrpSpPr/>
        <p:nvPr/>
      </p:nvGrpSpPr>
      <p:grpSpPr>
        <a:xfrm>
          <a:off x="0" y="0"/>
          <a:ext cx="0" cy="0"/>
          <a:chOff x="0" y="0"/>
          <a:chExt cx="0" cy="0"/>
        </a:xfrm>
      </p:grpSpPr>
      <p:sp>
        <p:nvSpPr>
          <p:cNvPr id="1249" name="Google Shape;1249;p11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50" name="Google Shape;1250;p115"/>
          <p:cNvSpPr txBox="1"/>
          <p:nvPr>
            <p:ph type="title"/>
          </p:nvPr>
        </p:nvSpPr>
        <p:spPr>
          <a:xfrm>
            <a:off x="76200" y="328612"/>
            <a:ext cx="9296400" cy="661987"/>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600"/>
              <a:buFont typeface="Gill Sans"/>
              <a:buNone/>
            </a:pPr>
            <a:r>
              <a:rPr b="1" i="0" lang="en-US" sz="2600" u="none">
                <a:solidFill>
                  <a:schemeClr val="dk2"/>
                </a:solidFill>
                <a:latin typeface="Gill Sans"/>
                <a:ea typeface="Gill Sans"/>
                <a:cs typeface="Gill Sans"/>
                <a:sym typeface="Gill Sans"/>
              </a:rPr>
              <a:t>Discretization by Clustering ,Decision Tree, Correlation Analysis</a:t>
            </a:r>
            <a:endParaRPr/>
          </a:p>
        </p:txBody>
      </p:sp>
      <p:sp>
        <p:nvSpPr>
          <p:cNvPr id="1251" name="Google Shape;1251;p115"/>
          <p:cNvSpPr txBox="1"/>
          <p:nvPr>
            <p:ph idx="1" type="body"/>
          </p:nvPr>
        </p:nvSpPr>
        <p:spPr>
          <a:xfrm>
            <a:off x="0" y="1185862"/>
            <a:ext cx="9144000" cy="51054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SzPts val="1200"/>
              <a:buNone/>
            </a:pPr>
            <a:r>
              <a:rPr b="1" i="0" lang="en-US" sz="2000" u="none">
                <a:solidFill>
                  <a:schemeClr val="dk1"/>
                </a:solidFill>
                <a:latin typeface="Gill Sans"/>
                <a:ea typeface="Gill Sans"/>
                <a:cs typeface="Gill Sans"/>
                <a:sym typeface="Gill Sans"/>
              </a:rPr>
              <a:t>Discretization by Clustering</a:t>
            </a:r>
            <a:endParaRPr b="0" i="0" sz="2000" u="none">
              <a:solidFill>
                <a:schemeClr val="dk1"/>
              </a:solidFill>
              <a:latin typeface="Arial"/>
              <a:ea typeface="Arial"/>
              <a:cs typeface="Arial"/>
              <a:sym typeface="Arial"/>
            </a:endParaRPr>
          </a:p>
          <a:p>
            <a:pPr indent="-68580" lvl="0" marL="0" rtl="0" algn="l">
              <a:lnSpc>
                <a:spcPct val="13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Clustering, decision tree analysis, and correlation analysis can be used for data discretization.</a:t>
            </a:r>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A clustering algorithm can be applied to discretize a numeric attribute, </a:t>
            </a:r>
            <a:r>
              <a:rPr b="0" i="1" lang="en-US" sz="1800" u="none">
                <a:solidFill>
                  <a:schemeClr val="dk1"/>
                </a:solidFill>
                <a:latin typeface="Arial"/>
                <a:ea typeface="Arial"/>
                <a:cs typeface="Arial"/>
                <a:sym typeface="Arial"/>
              </a:rPr>
              <a:t>A</a:t>
            </a:r>
            <a:r>
              <a:rPr b="0" i="0" lang="en-US" sz="1800" u="none">
                <a:solidFill>
                  <a:schemeClr val="dk1"/>
                </a:solidFill>
                <a:latin typeface="Arial"/>
                <a:ea typeface="Arial"/>
                <a:cs typeface="Arial"/>
                <a:sym typeface="Arial"/>
              </a:rPr>
              <a:t>, by partitioning the values of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into clusters or groups. Clustering takes the distribution of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into consideration, as well as the closeness of data points, and therefore is able to produce high-quality discretization  results.</a:t>
            </a:r>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Clustering can be used to generate a concept hierarchy for </a:t>
            </a:r>
            <a:r>
              <a:rPr b="0" i="1" lang="en-US" sz="1800" u="none">
                <a:solidFill>
                  <a:schemeClr val="dk1"/>
                </a:solidFill>
                <a:latin typeface="Arial"/>
                <a:ea typeface="Arial"/>
                <a:cs typeface="Arial"/>
                <a:sym typeface="Arial"/>
              </a:rPr>
              <a:t>A </a:t>
            </a:r>
            <a:r>
              <a:rPr b="0" i="0" lang="en-US" sz="1800" u="none">
                <a:solidFill>
                  <a:schemeClr val="dk1"/>
                </a:solidFill>
                <a:latin typeface="Arial"/>
                <a:ea typeface="Arial"/>
                <a:cs typeface="Arial"/>
                <a:sym typeface="Arial"/>
              </a:rPr>
              <a:t>by following either a top-down splitting strategy or a bottom-up merging strategy, where each cluster forms a node of the concept hierarchy.</a:t>
            </a:r>
            <a:endParaRPr/>
          </a:p>
          <a:p>
            <a:pPr indent="0" lvl="0" marL="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0" lvl="0" marL="0" rtl="0" algn="l">
              <a:lnSpc>
                <a:spcPct val="100000"/>
              </a:lnSpc>
              <a:spcBef>
                <a:spcPts val="400"/>
              </a:spcBef>
              <a:spcAft>
                <a:spcPts val="0"/>
              </a:spcAft>
              <a:buSzPts val="1200"/>
              <a:buNone/>
            </a:pPr>
            <a:r>
              <a:rPr b="1" i="0" lang="en-US" sz="2000" u="none">
                <a:solidFill>
                  <a:schemeClr val="dk1"/>
                </a:solidFill>
                <a:latin typeface="Gill Sans"/>
                <a:ea typeface="Gill Sans"/>
                <a:cs typeface="Gill Sans"/>
                <a:sym typeface="Gill Sans"/>
              </a:rPr>
              <a:t>Discretization by Decision Tree:</a:t>
            </a:r>
            <a:endParaRPr b="1" i="0" sz="2000" u="none">
              <a:solidFill>
                <a:schemeClr val="dk1"/>
              </a:solidFill>
              <a:latin typeface="Arial"/>
              <a:ea typeface="Arial"/>
              <a:cs typeface="Arial"/>
              <a:sym typeface="Arial"/>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Techniques to generate decision trees for classification can be applied to discretization.</a:t>
            </a:r>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These techniques employ a top-down splitting approach.</a:t>
            </a:r>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Decision tree approaches to discretization are supervised.</a:t>
            </a:r>
            <a:endParaRPr/>
          </a:p>
          <a:p>
            <a:pPr indent="-274320" lvl="0" marL="342900" rtl="0" algn="l">
              <a:lnSpc>
                <a:spcPct val="100000"/>
              </a:lnSpc>
              <a:spcBef>
                <a:spcPts val="360"/>
              </a:spcBef>
              <a:spcAft>
                <a:spcPts val="0"/>
              </a:spcAft>
              <a:buSzPts val="1080"/>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5" name="Shape 1255"/>
        <p:cNvGrpSpPr/>
        <p:nvPr/>
      </p:nvGrpSpPr>
      <p:grpSpPr>
        <a:xfrm>
          <a:off x="0" y="0"/>
          <a:ext cx="0" cy="0"/>
          <a:chOff x="0" y="0"/>
          <a:chExt cx="0" cy="0"/>
        </a:xfrm>
      </p:grpSpPr>
      <p:sp>
        <p:nvSpPr>
          <p:cNvPr id="1256" name="Google Shape;1256;p11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57" name="Google Shape;1257;p116"/>
          <p:cNvSpPr txBox="1"/>
          <p:nvPr>
            <p:ph type="title"/>
          </p:nvPr>
        </p:nvSpPr>
        <p:spPr>
          <a:xfrm>
            <a:off x="76200" y="328612"/>
            <a:ext cx="9296400" cy="661987"/>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600"/>
              <a:buFont typeface="Gill Sans"/>
              <a:buNone/>
            </a:pPr>
            <a:r>
              <a:rPr b="1" i="0" lang="en-US" sz="2600" u="none">
                <a:solidFill>
                  <a:schemeClr val="dk2"/>
                </a:solidFill>
                <a:latin typeface="Gill Sans"/>
                <a:ea typeface="Gill Sans"/>
                <a:cs typeface="Gill Sans"/>
                <a:sym typeface="Gill Sans"/>
              </a:rPr>
              <a:t>Discretization by Decision Tree, Correlation Analysis</a:t>
            </a:r>
            <a:endParaRPr/>
          </a:p>
        </p:txBody>
      </p:sp>
      <p:sp>
        <p:nvSpPr>
          <p:cNvPr id="1258" name="Google Shape;1258;p116"/>
          <p:cNvSpPr txBox="1"/>
          <p:nvPr>
            <p:ph idx="1" type="body"/>
          </p:nvPr>
        </p:nvSpPr>
        <p:spPr>
          <a:xfrm>
            <a:off x="0" y="1185862"/>
            <a:ext cx="9144000" cy="5105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80"/>
              <a:buNone/>
            </a:pPr>
            <a:r>
              <a:t/>
            </a:r>
            <a:endParaRPr b="0" i="0" sz="1800" u="none">
              <a:solidFill>
                <a:schemeClr val="dk1"/>
              </a:solidFill>
              <a:latin typeface="Arial"/>
              <a:ea typeface="Arial"/>
              <a:cs typeface="Arial"/>
              <a:sym typeface="Arial"/>
            </a:endParaRPr>
          </a:p>
          <a:p>
            <a:pPr indent="0" lvl="0" marL="0" rtl="0" algn="l">
              <a:lnSpc>
                <a:spcPct val="100000"/>
              </a:lnSpc>
              <a:spcBef>
                <a:spcPts val="400"/>
              </a:spcBef>
              <a:spcAft>
                <a:spcPts val="0"/>
              </a:spcAft>
              <a:buSzPts val="1200"/>
              <a:buNone/>
            </a:pPr>
            <a:r>
              <a:rPr b="1" i="0" lang="en-US" sz="2000" u="none">
                <a:solidFill>
                  <a:schemeClr val="dk1"/>
                </a:solidFill>
                <a:latin typeface="Gill Sans"/>
                <a:ea typeface="Gill Sans"/>
                <a:cs typeface="Gill Sans"/>
                <a:sym typeface="Gill Sans"/>
              </a:rPr>
              <a:t>Discretization by</a:t>
            </a:r>
            <a:r>
              <a:rPr b="1" i="0" lang="en-US" sz="2000" u="none">
                <a:solidFill>
                  <a:schemeClr val="dk1"/>
                </a:solidFill>
                <a:latin typeface="Arial"/>
                <a:ea typeface="Arial"/>
                <a:cs typeface="Arial"/>
                <a:sym typeface="Arial"/>
              </a:rPr>
              <a:t> Correlation Analysis:</a:t>
            </a:r>
            <a:endParaRPr b="0" i="0" sz="2000" u="none">
              <a:solidFill>
                <a:schemeClr val="dk1"/>
              </a:solidFill>
              <a:latin typeface="Arial"/>
              <a:ea typeface="Arial"/>
              <a:cs typeface="Arial"/>
              <a:sym typeface="Arial"/>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Measures of correlation can be used for discretization.</a:t>
            </a:r>
            <a:endParaRPr/>
          </a:p>
          <a:p>
            <a:pPr indent="-68580" lvl="0" marL="0" rtl="0" algn="l">
              <a:lnSpc>
                <a:spcPct val="100000"/>
              </a:lnSpc>
              <a:spcBef>
                <a:spcPts val="360"/>
              </a:spcBef>
              <a:spcAft>
                <a:spcPts val="0"/>
              </a:spcAft>
              <a:buClr>
                <a:schemeClr val="folHlink"/>
              </a:buClr>
              <a:buSzPts val="1080"/>
              <a:buFont typeface="Noto Sans Symbols"/>
              <a:buChar char="■"/>
            </a:pPr>
            <a:r>
              <a:rPr b="0" i="1" lang="en-US" sz="1800" u="none">
                <a:solidFill>
                  <a:schemeClr val="dk1"/>
                </a:solidFill>
                <a:latin typeface="Arial"/>
                <a:ea typeface="Arial"/>
                <a:cs typeface="Arial"/>
                <a:sym typeface="Arial"/>
              </a:rPr>
              <a:t>ChiMerge </a:t>
            </a:r>
            <a:r>
              <a:rPr b="0" i="0" lang="en-US" sz="1800" u="none">
                <a:solidFill>
                  <a:schemeClr val="dk1"/>
                </a:solidFill>
                <a:latin typeface="Arial"/>
                <a:ea typeface="Arial"/>
                <a:cs typeface="Arial"/>
                <a:sym typeface="Arial"/>
              </a:rPr>
              <a:t>is a x</a:t>
            </a:r>
            <a:r>
              <a:rPr b="0" baseline="30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-based discretization method which employs a bottom-up approach by finding the best neighboring intervals and then merging them to form larger intervals, recursively.</a:t>
            </a:r>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Supervised method</a:t>
            </a:r>
            <a:endParaRPr/>
          </a:p>
          <a:p>
            <a:pPr indent="-68580" lvl="0" marL="0" rtl="0" algn="l">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Arial"/>
                <a:ea typeface="Arial"/>
                <a:cs typeface="Arial"/>
                <a:sym typeface="Arial"/>
              </a:rPr>
              <a:t>The basic notion is that for accurate discretization, the relative class frequencies should be fairly consistent within an interval. Therefore, if two adjacent intervals have a very similar distribution of classes, then the intervals can be merged. Otherwise, they should remain separate.</a:t>
            </a:r>
            <a:endParaRPr/>
          </a:p>
          <a:p>
            <a:pPr indent="0" lvl="0" marL="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folHlink"/>
              </a:buClr>
              <a:buSzPts val="1080"/>
              <a:buFont typeface="Noto Sans Symbols"/>
              <a:buNone/>
            </a:pPr>
            <a:r>
              <a:t/>
            </a:r>
            <a:endParaRPr b="0" i="0" sz="1800" u="none">
              <a:solidFill>
                <a:schemeClr val="dk1"/>
              </a:solidFill>
              <a:latin typeface="Arial"/>
              <a:ea typeface="Arial"/>
              <a:cs typeface="Arial"/>
              <a:sym typeface="Arial"/>
            </a:endParaRPr>
          </a:p>
          <a:p>
            <a:pPr indent="-274320" lvl="0" marL="342900" rtl="0" algn="l">
              <a:lnSpc>
                <a:spcPct val="100000"/>
              </a:lnSpc>
              <a:spcBef>
                <a:spcPts val="360"/>
              </a:spcBef>
              <a:spcAft>
                <a:spcPts val="0"/>
              </a:spcAft>
              <a:buSzPts val="1080"/>
              <a:buNone/>
            </a:pPr>
            <a:r>
              <a:t/>
            </a:r>
            <a:endParaRPr b="0" i="0" sz="1800" u="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